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22" r:id="rId2"/>
    <p:sldId id="323" r:id="rId3"/>
    <p:sldId id="328" r:id="rId4"/>
    <p:sldId id="296" r:id="rId5"/>
    <p:sldId id="299" r:id="rId6"/>
    <p:sldId id="359" r:id="rId7"/>
    <p:sldId id="358" r:id="rId8"/>
    <p:sldId id="360" r:id="rId9"/>
    <p:sldId id="363" r:id="rId10"/>
    <p:sldId id="362" r:id="rId11"/>
    <p:sldId id="365" r:id="rId12"/>
    <p:sldId id="366" r:id="rId13"/>
    <p:sldId id="335" r:id="rId14"/>
    <p:sldId id="333" r:id="rId15"/>
    <p:sldId id="339" r:id="rId16"/>
    <p:sldId id="338" r:id="rId17"/>
    <p:sldId id="368" r:id="rId18"/>
    <p:sldId id="334" r:id="rId19"/>
    <p:sldId id="297" r:id="rId20"/>
    <p:sldId id="330" r:id="rId21"/>
    <p:sldId id="331" r:id="rId22"/>
    <p:sldId id="332" r:id="rId23"/>
    <p:sldId id="320" r:id="rId24"/>
    <p:sldId id="300" r:id="rId25"/>
    <p:sldId id="374" r:id="rId26"/>
    <p:sldId id="321" r:id="rId27"/>
    <p:sldId id="329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>
          <p15:clr>
            <a:srgbClr val="A4A3A4"/>
          </p15:clr>
        </p15:guide>
        <p15:guide id="2" pos="3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860"/>
    <a:srgbClr val="4C5E74"/>
    <a:srgbClr val="4D5F75"/>
    <a:srgbClr val="4B6075"/>
    <a:srgbClr val="F5F4EF"/>
    <a:srgbClr val="444F53"/>
    <a:srgbClr val="4A5F74"/>
    <a:srgbClr val="339A99"/>
    <a:srgbClr val="EBE9D0"/>
    <a:srgbClr val="038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6314" autoAdjust="0"/>
  </p:normalViewPr>
  <p:slideViewPr>
    <p:cSldViewPr snapToGrid="0" showGuides="1">
      <p:cViewPr varScale="1">
        <p:scale>
          <a:sx n="112" d="100"/>
          <a:sy n="112" d="100"/>
        </p:scale>
        <p:origin x="690" y="-60"/>
      </p:cViewPr>
      <p:guideLst>
        <p:guide orient="horz" pos="2544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41E46-6EB0-44B2-82B5-86F15F8B6D9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F5BE6-F7C7-41E3-9584-D4ED6DE05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372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F5BE6-F7C7-41E3-9584-D4ED6DE056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10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50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889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F5BE6-F7C7-41E3-9584-D4ED6DE056F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712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927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8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25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069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20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41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8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F5BE6-F7C7-41E3-9584-D4ED6DE056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643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470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96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27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749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F5BE6-F7C7-41E3-9584-D4ED6DE056F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9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67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F5BE6-F7C7-41E3-9584-D4ED6DE056F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359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F5BE6-F7C7-41E3-9584-D4ED6DE056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49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59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028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F5BE6-F7C7-41E3-9584-D4ED6DE056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03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4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88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3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496560" y="850132"/>
            <a:ext cx="1127760" cy="0"/>
          </a:xfrm>
          <a:prstGeom prst="line">
            <a:avLst/>
          </a:prstGeom>
          <a:ln w="19050">
            <a:solidFill>
              <a:srgbClr val="304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 userDrawn="1"/>
        </p:nvSpPr>
        <p:spPr>
          <a:xfrm rot="10800000">
            <a:off x="6002812" y="850132"/>
            <a:ext cx="115256" cy="76399"/>
          </a:xfrm>
          <a:prstGeom prst="triangle">
            <a:avLst/>
          </a:prstGeom>
          <a:solidFill>
            <a:srgbClr val="30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70D86-9754-4443-9CA0-396C6AD3AAF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08947" y="3064877"/>
            <a:ext cx="9026525" cy="859155"/>
          </a:xfrm>
          <a:prstGeom prst="rect">
            <a:avLst/>
          </a:prstGeom>
        </p:spPr>
        <p:txBody>
          <a:bodyPr wrap="square" lIns="91428" tIns="45713" rIns="91428" bIns="45713">
            <a:spAutoFit/>
          </a:bodyPr>
          <a:lstStyle/>
          <a:p>
            <a:pPr algn="ctr"/>
            <a:r>
              <a:rPr lang="zh-CN" altLang="en-US" sz="5000" dirty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垃圾分类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425095" y="4052147"/>
            <a:ext cx="9194800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944533" y="1338514"/>
            <a:ext cx="1513840" cy="1513840"/>
            <a:chOff x="5364480" y="1371600"/>
            <a:chExt cx="1513840" cy="1513840"/>
          </a:xfrm>
        </p:grpSpPr>
        <p:sp>
          <p:nvSpPr>
            <p:cNvPr id="4" name="椭圆 3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9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2827" y="4663197"/>
            <a:ext cx="309030" cy="309030"/>
            <a:chOff x="3785450" y="3161055"/>
            <a:chExt cx="504762" cy="504762"/>
          </a:xfrm>
        </p:grpSpPr>
        <p:sp>
          <p:nvSpPr>
            <p:cNvPr id="11" name="椭圆 10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en-US" sz="900"/>
            </a:p>
          </p:txBody>
        </p:sp>
      </p:grpSp>
      <p:sp>
        <p:nvSpPr>
          <p:cNvPr id="20" name="TextBox 10"/>
          <p:cNvSpPr txBox="1"/>
          <p:nvPr/>
        </p:nvSpPr>
        <p:spPr>
          <a:xfrm>
            <a:off x="6820452" y="5568168"/>
            <a:ext cx="309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4442827" y="5541516"/>
            <a:ext cx="309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76704" y="4463776"/>
            <a:ext cx="4397375" cy="707872"/>
          </a:xfrm>
          <a:prstGeom prst="rect">
            <a:avLst/>
          </a:prstGeom>
        </p:spPr>
        <p:txBody>
          <a:bodyPr wrap="square" lIns="91428" tIns="45713" rIns="91428" bIns="45713">
            <a:spAutoFit/>
          </a:bodyPr>
          <a:lstStyle/>
          <a:p>
            <a:pPr algn="l"/>
            <a:r>
              <a:rPr lang="zh-CN" altLang="en-US" sz="2000" dirty="0" smtClean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组长：蔡锦富</a:t>
            </a:r>
            <a:endParaRPr lang="en-US" altLang="zh-CN" sz="2000" dirty="0" smtClean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000" dirty="0" smtClean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组员：陈捷丹 郑瑶煊</a:t>
            </a:r>
            <a:endParaRPr lang="zh-CN" altLang="en-US" sz="2000" dirty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7519" y="5423253"/>
            <a:ext cx="282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2020.11.26</a:t>
            </a:r>
            <a:endParaRPr lang="zh-CN" altLang="en-US" dirty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1"/>
          <p:cNvSpPr/>
          <p:nvPr/>
        </p:nvSpPr>
        <p:spPr>
          <a:xfrm>
            <a:off x="2130214" y="4914802"/>
            <a:ext cx="5842000" cy="397510"/>
          </a:xfrm>
          <a:prstGeom prst="rect">
            <a:avLst/>
          </a:prstGeom>
        </p:spPr>
        <p:txBody>
          <a:bodyPr wrap="square" lIns="91428" tIns="45713" rIns="91428" bIns="45713">
            <a:spAutoFit/>
          </a:bodyPr>
          <a:lstStyle/>
          <a:p>
            <a:pPr algn="ctr"/>
            <a:r>
              <a:rPr lang="en-US" altLang="zh-CN" sz="2000" dirty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</a:t>
            </a:r>
            <a:endParaRPr lang="zh-CN" altLang="en-US" sz="2000" dirty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9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9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9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9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09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09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  <p:bldP spid="2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48130" y="332105"/>
            <a:ext cx="9839960" cy="6201411"/>
            <a:chOff x="1872195" y="4123404"/>
            <a:chExt cx="8665217" cy="1500465"/>
          </a:xfrm>
        </p:grpSpPr>
        <p:grpSp>
          <p:nvGrpSpPr>
            <p:cNvPr id="6" name="组合 5"/>
            <p:cNvGrpSpPr/>
            <p:nvPr/>
          </p:nvGrpSpPr>
          <p:grpSpPr>
            <a:xfrm>
              <a:off x="1872195" y="4123404"/>
              <a:ext cx="8665217" cy="1500465"/>
              <a:chOff x="1872195" y="4123404"/>
              <a:chExt cx="8665217" cy="150046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878905" y="4384288"/>
                <a:ext cx="8658507" cy="1239581"/>
              </a:xfrm>
              <a:prstGeom prst="rect">
                <a:avLst/>
              </a:prstGeom>
              <a:solidFill>
                <a:srgbClr val="E8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872195" y="4123404"/>
                <a:ext cx="2082426" cy="200195"/>
              </a:xfrm>
              <a:prstGeom prst="roundRect">
                <a:avLst>
                  <a:gd name="adj" fmla="val 9741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" name="文本框 15"/>
            <p:cNvSpPr txBox="1"/>
            <p:nvPr/>
          </p:nvSpPr>
          <p:spPr>
            <a:xfrm>
              <a:off x="1929232" y="4196691"/>
              <a:ext cx="1823520" cy="9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批量处理函数</a:t>
              </a:r>
            </a:p>
          </p:txBody>
        </p:sp>
      </p:grp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46580" y="1990090"/>
            <a:ext cx="9398635" cy="3963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55750" y="227965"/>
            <a:ext cx="8271510" cy="3448685"/>
            <a:chOff x="1872195" y="4123404"/>
            <a:chExt cx="7992437" cy="1106164"/>
          </a:xfrm>
        </p:grpSpPr>
        <p:grpSp>
          <p:nvGrpSpPr>
            <p:cNvPr id="6" name="组合 5"/>
            <p:cNvGrpSpPr/>
            <p:nvPr/>
          </p:nvGrpSpPr>
          <p:grpSpPr>
            <a:xfrm>
              <a:off x="1872195" y="4123404"/>
              <a:ext cx="7992437" cy="1106164"/>
              <a:chOff x="1872195" y="4123404"/>
              <a:chExt cx="7992437" cy="110616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878870" y="4381815"/>
                <a:ext cx="7985762" cy="847753"/>
              </a:xfrm>
              <a:prstGeom prst="rect">
                <a:avLst/>
              </a:prstGeom>
              <a:solidFill>
                <a:srgbClr val="E8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872195" y="4123404"/>
                <a:ext cx="2642869" cy="220890"/>
              </a:xfrm>
              <a:prstGeom prst="roundRect">
                <a:avLst>
                  <a:gd name="adj" fmla="val 9741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" name="文本框 15"/>
            <p:cNvSpPr txBox="1"/>
            <p:nvPr/>
          </p:nvSpPr>
          <p:spPr>
            <a:xfrm>
              <a:off x="1928988" y="4196737"/>
              <a:ext cx="2468879" cy="12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索引值获取函数</a:t>
              </a:r>
            </a:p>
          </p:txBody>
        </p:sp>
      </p:grp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" name="组合 4"/>
          <p:cNvGrpSpPr/>
          <p:nvPr/>
        </p:nvGrpSpPr>
        <p:grpSpPr>
          <a:xfrm>
            <a:off x="1473200" y="3780155"/>
            <a:ext cx="8353425" cy="2762250"/>
            <a:chOff x="1872195" y="4123404"/>
            <a:chExt cx="6545887" cy="815977"/>
          </a:xfrm>
        </p:grpSpPr>
        <p:grpSp>
          <p:nvGrpSpPr>
            <p:cNvPr id="11" name="组合 5"/>
            <p:cNvGrpSpPr/>
            <p:nvPr/>
          </p:nvGrpSpPr>
          <p:grpSpPr>
            <a:xfrm>
              <a:off x="1872195" y="4123404"/>
              <a:ext cx="6545887" cy="815977"/>
              <a:chOff x="1872195" y="4123404"/>
              <a:chExt cx="6545887" cy="815977"/>
            </a:xfrm>
          </p:grpSpPr>
          <p:sp>
            <p:nvSpPr>
              <p:cNvPr id="13" name="矩形 8"/>
              <p:cNvSpPr/>
              <p:nvPr/>
            </p:nvSpPr>
            <p:spPr>
              <a:xfrm>
                <a:off x="1879105" y="4381818"/>
                <a:ext cx="6538977" cy="557563"/>
              </a:xfrm>
              <a:prstGeom prst="rect">
                <a:avLst/>
              </a:prstGeom>
              <a:solidFill>
                <a:srgbClr val="E8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圆角矩形 9"/>
              <p:cNvSpPr/>
              <p:nvPr/>
            </p:nvSpPr>
            <p:spPr>
              <a:xfrm>
                <a:off x="1872195" y="4123404"/>
                <a:ext cx="3975302" cy="220970"/>
              </a:xfrm>
              <a:prstGeom prst="roundRect">
                <a:avLst>
                  <a:gd name="adj" fmla="val 9741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5" name="文本框 15"/>
            <p:cNvSpPr txBox="1"/>
            <p:nvPr/>
          </p:nvSpPr>
          <p:spPr>
            <a:xfrm>
              <a:off x="1928921" y="4196936"/>
              <a:ext cx="3918575" cy="11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加载文件内容并调用对内容处理的函数</a:t>
              </a:r>
            </a:p>
          </p:txBody>
        </p:sp>
      </p:grp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20570" y="5184140"/>
            <a:ext cx="7256780" cy="82994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642745" y="1259205"/>
            <a:ext cx="8104505" cy="2192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281934" y="2387870"/>
            <a:ext cx="8910066" cy="2087737"/>
            <a:chOff x="3281934" y="2387870"/>
            <a:chExt cx="8910066" cy="2087737"/>
          </a:xfrm>
        </p:grpSpPr>
        <p:sp>
          <p:nvSpPr>
            <p:cNvPr id="4" name="椭圆 3"/>
            <p:cNvSpPr/>
            <p:nvPr/>
          </p:nvSpPr>
          <p:spPr>
            <a:xfrm>
              <a:off x="3281934" y="2387870"/>
              <a:ext cx="2001012" cy="2082260"/>
            </a:xfrm>
            <a:prstGeom prst="ellipse">
              <a:avLst/>
            </a:prstGeom>
            <a:solidFill>
              <a:srgbClr val="30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251960" y="2397633"/>
              <a:ext cx="7940040" cy="2077974"/>
            </a:xfrm>
            <a:prstGeom prst="rect">
              <a:avLst/>
            </a:prstGeom>
            <a:solidFill>
              <a:srgbClr val="30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35280" y="2544697"/>
            <a:ext cx="1783846" cy="1783846"/>
            <a:chOff x="5735754" y="1140916"/>
            <a:chExt cx="720495" cy="720495"/>
          </a:xfrm>
        </p:grpSpPr>
        <p:sp>
          <p:nvSpPr>
            <p:cNvPr id="7" name="椭圆 6"/>
            <p:cNvSpPr/>
            <p:nvPr/>
          </p:nvSpPr>
          <p:spPr>
            <a:xfrm>
              <a:off x="5735754" y="1140916"/>
              <a:ext cx="720495" cy="720495"/>
            </a:xfrm>
            <a:prstGeom prst="ellipse">
              <a:avLst/>
            </a:prstGeom>
            <a:solidFill>
              <a:srgbClr val="4C5E7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42"/>
            <p:cNvSpPr>
              <a:spLocks noEditPoints="1"/>
            </p:cNvSpPr>
            <p:nvPr/>
          </p:nvSpPr>
          <p:spPr bwMode="auto">
            <a:xfrm>
              <a:off x="5894624" y="1311296"/>
              <a:ext cx="402752" cy="394719"/>
            </a:xfrm>
            <a:custGeom>
              <a:avLst/>
              <a:gdLst>
                <a:gd name="T0" fmla="*/ 25 w 596"/>
                <a:gd name="T1" fmla="*/ 345 h 583"/>
                <a:gd name="T2" fmla="*/ 25 w 596"/>
                <a:gd name="T3" fmla="*/ 62 h 583"/>
                <a:gd name="T4" fmla="*/ 61 w 596"/>
                <a:gd name="T5" fmla="*/ 26 h 583"/>
                <a:gd name="T6" fmla="*/ 534 w 596"/>
                <a:gd name="T7" fmla="*/ 26 h 583"/>
                <a:gd name="T8" fmla="*/ 570 w 596"/>
                <a:gd name="T9" fmla="*/ 62 h 583"/>
                <a:gd name="T10" fmla="*/ 570 w 596"/>
                <a:gd name="T11" fmla="*/ 345 h 583"/>
                <a:gd name="T12" fmla="*/ 534 w 596"/>
                <a:gd name="T13" fmla="*/ 381 h 583"/>
                <a:gd name="T14" fmla="*/ 61 w 596"/>
                <a:gd name="T15" fmla="*/ 381 h 583"/>
                <a:gd name="T16" fmla="*/ 25 w 596"/>
                <a:gd name="T17" fmla="*/ 345 h 583"/>
                <a:gd name="T18" fmla="*/ 534 w 596"/>
                <a:gd name="T19" fmla="*/ 406 h 583"/>
                <a:gd name="T20" fmla="*/ 596 w 596"/>
                <a:gd name="T21" fmla="*/ 345 h 583"/>
                <a:gd name="T22" fmla="*/ 596 w 596"/>
                <a:gd name="T23" fmla="*/ 62 h 583"/>
                <a:gd name="T24" fmla="*/ 534 w 596"/>
                <a:gd name="T25" fmla="*/ 0 h 583"/>
                <a:gd name="T26" fmla="*/ 61 w 596"/>
                <a:gd name="T27" fmla="*/ 0 h 583"/>
                <a:gd name="T28" fmla="*/ 0 w 596"/>
                <a:gd name="T29" fmla="*/ 62 h 583"/>
                <a:gd name="T30" fmla="*/ 0 w 596"/>
                <a:gd name="T31" fmla="*/ 345 h 583"/>
                <a:gd name="T32" fmla="*/ 61 w 596"/>
                <a:gd name="T33" fmla="*/ 406 h 583"/>
                <a:gd name="T34" fmla="*/ 245 w 596"/>
                <a:gd name="T35" fmla="*/ 406 h 583"/>
                <a:gd name="T36" fmla="*/ 245 w 596"/>
                <a:gd name="T37" fmla="*/ 462 h 583"/>
                <a:gd name="T38" fmla="*/ 61 w 596"/>
                <a:gd name="T39" fmla="*/ 462 h 583"/>
                <a:gd name="T40" fmla="*/ 0 w 596"/>
                <a:gd name="T41" fmla="*/ 524 h 583"/>
                <a:gd name="T42" fmla="*/ 0 w 596"/>
                <a:gd name="T43" fmla="*/ 570 h 583"/>
                <a:gd name="T44" fmla="*/ 12 w 596"/>
                <a:gd name="T45" fmla="*/ 583 h 583"/>
                <a:gd name="T46" fmla="*/ 583 w 596"/>
                <a:gd name="T47" fmla="*/ 583 h 583"/>
                <a:gd name="T48" fmla="*/ 596 w 596"/>
                <a:gd name="T49" fmla="*/ 570 h 583"/>
                <a:gd name="T50" fmla="*/ 596 w 596"/>
                <a:gd name="T51" fmla="*/ 524 h 583"/>
                <a:gd name="T52" fmla="*/ 534 w 596"/>
                <a:gd name="T53" fmla="*/ 462 h 583"/>
                <a:gd name="T54" fmla="*/ 351 w 596"/>
                <a:gd name="T55" fmla="*/ 462 h 583"/>
                <a:gd name="T56" fmla="*/ 351 w 596"/>
                <a:gd name="T57" fmla="*/ 406 h 583"/>
                <a:gd name="T58" fmla="*/ 534 w 596"/>
                <a:gd name="T59" fmla="*/ 406 h 583"/>
                <a:gd name="T60" fmla="*/ 544 w 596"/>
                <a:gd name="T61" fmla="*/ 345 h 583"/>
                <a:gd name="T62" fmla="*/ 544 w 596"/>
                <a:gd name="T63" fmla="*/ 62 h 583"/>
                <a:gd name="T64" fmla="*/ 534 w 596"/>
                <a:gd name="T65" fmla="*/ 52 h 583"/>
                <a:gd name="T66" fmla="*/ 61 w 596"/>
                <a:gd name="T67" fmla="*/ 52 h 583"/>
                <a:gd name="T68" fmla="*/ 51 w 596"/>
                <a:gd name="T69" fmla="*/ 62 h 583"/>
                <a:gd name="T70" fmla="*/ 51 w 596"/>
                <a:gd name="T71" fmla="*/ 345 h 583"/>
                <a:gd name="T72" fmla="*/ 61 w 596"/>
                <a:gd name="T73" fmla="*/ 355 h 583"/>
                <a:gd name="T74" fmla="*/ 534 w 596"/>
                <a:gd name="T75" fmla="*/ 355 h 583"/>
                <a:gd name="T76" fmla="*/ 544 w 596"/>
                <a:gd name="T77" fmla="*/ 34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6" h="583">
                  <a:moveTo>
                    <a:pt x="25" y="345"/>
                  </a:moveTo>
                  <a:lnTo>
                    <a:pt x="25" y="62"/>
                  </a:lnTo>
                  <a:cubicBezTo>
                    <a:pt x="25" y="42"/>
                    <a:pt x="41" y="26"/>
                    <a:pt x="61" y="26"/>
                  </a:cubicBezTo>
                  <a:lnTo>
                    <a:pt x="534" y="26"/>
                  </a:lnTo>
                  <a:cubicBezTo>
                    <a:pt x="554" y="26"/>
                    <a:pt x="570" y="42"/>
                    <a:pt x="570" y="62"/>
                  </a:cubicBezTo>
                  <a:lnTo>
                    <a:pt x="570" y="345"/>
                  </a:lnTo>
                  <a:cubicBezTo>
                    <a:pt x="570" y="365"/>
                    <a:pt x="554" y="381"/>
                    <a:pt x="534" y="381"/>
                  </a:cubicBezTo>
                  <a:lnTo>
                    <a:pt x="61" y="381"/>
                  </a:lnTo>
                  <a:cubicBezTo>
                    <a:pt x="41" y="381"/>
                    <a:pt x="25" y="365"/>
                    <a:pt x="25" y="345"/>
                  </a:cubicBezTo>
                  <a:close/>
                  <a:moveTo>
                    <a:pt x="534" y="406"/>
                  </a:moveTo>
                  <a:cubicBezTo>
                    <a:pt x="568" y="406"/>
                    <a:pt x="596" y="379"/>
                    <a:pt x="596" y="345"/>
                  </a:cubicBezTo>
                  <a:lnTo>
                    <a:pt x="596" y="62"/>
                  </a:lnTo>
                  <a:cubicBezTo>
                    <a:pt x="596" y="28"/>
                    <a:pt x="568" y="0"/>
                    <a:pt x="534" y="0"/>
                  </a:cubicBezTo>
                  <a:lnTo>
                    <a:pt x="61" y="0"/>
                  </a:lnTo>
                  <a:cubicBezTo>
                    <a:pt x="27" y="0"/>
                    <a:pt x="0" y="28"/>
                    <a:pt x="0" y="62"/>
                  </a:cubicBezTo>
                  <a:lnTo>
                    <a:pt x="0" y="345"/>
                  </a:lnTo>
                  <a:cubicBezTo>
                    <a:pt x="0" y="379"/>
                    <a:pt x="27" y="406"/>
                    <a:pt x="61" y="406"/>
                  </a:cubicBezTo>
                  <a:lnTo>
                    <a:pt x="245" y="406"/>
                  </a:lnTo>
                  <a:lnTo>
                    <a:pt x="245" y="462"/>
                  </a:lnTo>
                  <a:lnTo>
                    <a:pt x="61" y="462"/>
                  </a:lnTo>
                  <a:cubicBezTo>
                    <a:pt x="27" y="462"/>
                    <a:pt x="0" y="490"/>
                    <a:pt x="0" y="524"/>
                  </a:cubicBezTo>
                  <a:lnTo>
                    <a:pt x="0" y="570"/>
                  </a:lnTo>
                  <a:cubicBezTo>
                    <a:pt x="0" y="577"/>
                    <a:pt x="5" y="583"/>
                    <a:pt x="12" y="583"/>
                  </a:cubicBezTo>
                  <a:lnTo>
                    <a:pt x="583" y="583"/>
                  </a:lnTo>
                  <a:cubicBezTo>
                    <a:pt x="590" y="583"/>
                    <a:pt x="596" y="577"/>
                    <a:pt x="596" y="570"/>
                  </a:cubicBezTo>
                  <a:lnTo>
                    <a:pt x="596" y="524"/>
                  </a:lnTo>
                  <a:cubicBezTo>
                    <a:pt x="596" y="490"/>
                    <a:pt x="568" y="462"/>
                    <a:pt x="534" y="462"/>
                  </a:cubicBezTo>
                  <a:lnTo>
                    <a:pt x="351" y="462"/>
                  </a:lnTo>
                  <a:lnTo>
                    <a:pt x="351" y="406"/>
                  </a:lnTo>
                  <a:lnTo>
                    <a:pt x="534" y="406"/>
                  </a:lnTo>
                  <a:close/>
                  <a:moveTo>
                    <a:pt x="544" y="345"/>
                  </a:moveTo>
                  <a:lnTo>
                    <a:pt x="544" y="62"/>
                  </a:lnTo>
                  <a:cubicBezTo>
                    <a:pt x="544" y="56"/>
                    <a:pt x="540" y="52"/>
                    <a:pt x="534" y="52"/>
                  </a:cubicBezTo>
                  <a:lnTo>
                    <a:pt x="61" y="52"/>
                  </a:lnTo>
                  <a:cubicBezTo>
                    <a:pt x="56" y="52"/>
                    <a:pt x="51" y="56"/>
                    <a:pt x="51" y="62"/>
                  </a:cubicBezTo>
                  <a:lnTo>
                    <a:pt x="51" y="345"/>
                  </a:lnTo>
                  <a:cubicBezTo>
                    <a:pt x="51" y="350"/>
                    <a:pt x="56" y="355"/>
                    <a:pt x="61" y="355"/>
                  </a:cubicBezTo>
                  <a:lnTo>
                    <a:pt x="534" y="355"/>
                  </a:lnTo>
                  <a:cubicBezTo>
                    <a:pt x="540" y="355"/>
                    <a:pt x="544" y="350"/>
                    <a:pt x="544" y="3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文本框 9"/>
          <p:cNvSpPr txBox="1"/>
          <p:nvPr/>
        </p:nvSpPr>
        <p:spPr>
          <a:xfrm>
            <a:off x="6313170" y="3070225"/>
            <a:ext cx="561530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算法介绍及运行结果可视化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7" y="1183428"/>
            <a:ext cx="6313189" cy="408810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74448" y="509601"/>
            <a:ext cx="229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classify_image-py</a:t>
            </a:r>
            <a:r>
              <a:rPr lang="zh-CN" altLang="en-US" dirty="0"/>
              <a:t>截图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98895" y="1183640"/>
            <a:ext cx="5589905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6703695" cy="43059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48982" y="475734"/>
            <a:ext cx="281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classify_image</a:t>
            </a:r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r>
              <a:rPr lang="zh-CN" altLang="en-US" dirty="0" smtClean="0"/>
              <a:t>测试</a:t>
            </a:r>
            <a:r>
              <a:rPr lang="zh-CN" altLang="en-US" dirty="0"/>
              <a:t>截图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9860" y="1276350"/>
            <a:ext cx="5589905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" y="1054100"/>
            <a:ext cx="6904355" cy="49441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2001" y="4842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训练模型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04050" y="1113155"/>
            <a:ext cx="5109210" cy="4782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9" y="1354664"/>
            <a:ext cx="5876666" cy="45313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42001" y="49266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评估模型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732" y="1354665"/>
            <a:ext cx="5606862" cy="4531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2001" y="309787"/>
            <a:ext cx="1306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Predict</a:t>
            </a:r>
            <a:r>
              <a:rPr lang="zh-CN" altLang="en-US" dirty="0" smtClean="0"/>
              <a:t>预测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4"/>
          <a:stretch/>
        </p:blipFill>
        <p:spPr>
          <a:xfrm>
            <a:off x="362622" y="3486562"/>
            <a:ext cx="5167229" cy="32111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0" y="800924"/>
            <a:ext cx="5142931" cy="27626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80" y="800923"/>
            <a:ext cx="5791620" cy="5557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884"/>
            <a:ext cx="6824101" cy="40697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91572" y="475734"/>
            <a:ext cx="2795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rafuse-py</a:t>
            </a:r>
            <a:r>
              <a:rPr lang="zh-CN" altLang="en-US" dirty="0"/>
              <a:t>图</a:t>
            </a:r>
            <a:r>
              <a:rPr lang="en-US" altLang="zh-CN" dirty="0"/>
              <a:t>2</a:t>
            </a:r>
            <a:r>
              <a:rPr lang="zh-CN" altLang="en-US" dirty="0"/>
              <a:t>测试运行截图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24101" y="997466"/>
            <a:ext cx="5339684" cy="4886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51764" y="1027658"/>
            <a:ext cx="9794240" cy="1386973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595500" y="1356828"/>
            <a:ext cx="9001000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 smtClean="0"/>
              <a:t>简介：</a:t>
            </a:r>
            <a:r>
              <a:rPr lang="en-US" altLang="zh-CN" sz="1600" dirty="0" err="1" smtClean="0"/>
              <a:t>TextCNN</a:t>
            </a:r>
            <a:r>
              <a:rPr lang="en-US" altLang="zh-CN" sz="1600" dirty="0" smtClean="0"/>
              <a:t> </a:t>
            </a:r>
            <a:r>
              <a:rPr lang="zh-CN" altLang="zh-CN" sz="1600" dirty="0"/>
              <a:t>是利用卷积神经网络对文本进行分类的算法，由</a:t>
            </a:r>
            <a:r>
              <a:rPr lang="en-US" altLang="zh-CN" sz="1600" dirty="0"/>
              <a:t> Yoon Kim </a:t>
            </a:r>
            <a:r>
              <a:rPr lang="zh-CN" altLang="zh-CN" sz="1600" dirty="0"/>
              <a:t>在</a:t>
            </a:r>
            <a:r>
              <a:rPr lang="en-US" altLang="zh-CN" sz="1600" dirty="0"/>
              <a:t> “Convolutional Neural Networks for Sentence Classification” </a:t>
            </a:r>
            <a:r>
              <a:rPr lang="zh-CN" altLang="zh-CN" sz="1600" dirty="0"/>
              <a:t>一</a:t>
            </a:r>
            <a:r>
              <a:rPr lang="zh-CN" altLang="zh-CN" sz="1600" dirty="0" smtClean="0"/>
              <a:t>文中</a:t>
            </a:r>
            <a:r>
              <a:rPr lang="zh-CN" altLang="zh-CN" sz="1600" dirty="0"/>
              <a:t>提出</a:t>
            </a:r>
            <a:r>
              <a:rPr lang="en-US" altLang="zh-CN" sz="1600" dirty="0"/>
              <a:t>. </a:t>
            </a:r>
            <a:r>
              <a:rPr lang="zh-CN" altLang="zh-CN" sz="1600" dirty="0"/>
              <a:t>是</a:t>
            </a:r>
            <a:r>
              <a:rPr lang="en-US" altLang="zh-CN" sz="1600" dirty="0"/>
              <a:t>2014</a:t>
            </a:r>
            <a:r>
              <a:rPr lang="zh-CN" altLang="zh-CN" sz="1600" dirty="0"/>
              <a:t>年的算法</a:t>
            </a:r>
            <a:r>
              <a:rPr lang="en-US" altLang="zh-CN" sz="1600" dirty="0"/>
              <a:t>. </a:t>
            </a:r>
            <a:endParaRPr lang="zh-CN" altLang="zh-CN" sz="1600" dirty="0"/>
          </a:p>
          <a:p>
            <a:pPr algn="just">
              <a:lnSpc>
                <a:spcPct val="12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93"/>
          <p:cNvSpPr/>
          <p:nvPr/>
        </p:nvSpPr>
        <p:spPr>
          <a:xfrm>
            <a:off x="1180534" y="97278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93"/>
          <p:cNvSpPr/>
          <p:nvPr/>
        </p:nvSpPr>
        <p:spPr>
          <a:xfrm rot="10800000">
            <a:off x="10748214" y="2085461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98345" y="456142"/>
            <a:ext cx="1595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latin typeface="DengXian" panose="02010600030101010101" charset="-122"/>
                <a:ea typeface="DengXian" panose="02010600030101010101" charset="-122"/>
                <a:cs typeface="Times New Roman" panose="02020603050405020304" pitchFamily="18" charset="0"/>
              </a:rPr>
              <a:t>textCNN</a:t>
            </a:r>
            <a:r>
              <a:rPr lang="zh-CN" altLang="en-US" sz="2000" kern="100" dirty="0" smtClean="0">
                <a:latin typeface="DengXian" panose="02010600030101010101" charset="-122"/>
                <a:ea typeface="DengXian" panose="02010600030101010101" charset="-122"/>
                <a:cs typeface="Times New Roman" panose="02020603050405020304" pitchFamily="18" charset="0"/>
              </a:rPr>
              <a:t>算法</a:t>
            </a:r>
            <a:endParaRPr lang="zh-CN" altLang="zh-CN" sz="2000" kern="100" dirty="0">
              <a:effectLst/>
              <a:latin typeface="DengXian" panose="02010600030101010101" charset="-122"/>
              <a:ea typeface="DengXian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71819" y="2572395"/>
            <a:ext cx="98604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/>
              <a:t>参数与超参数</a:t>
            </a:r>
          </a:p>
          <a:p>
            <a:r>
              <a:rPr lang="en-US" altLang="zh-CN" dirty="0" err="1"/>
              <a:t>sequence_length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Q: </a:t>
            </a:r>
            <a:r>
              <a:rPr lang="zh-CN" altLang="zh-CN" dirty="0"/>
              <a:t>对于</a:t>
            </a:r>
            <a:r>
              <a:rPr lang="en-US" altLang="zh-CN" dirty="0"/>
              <a:t>CNN, </a:t>
            </a:r>
            <a:r>
              <a:rPr lang="zh-CN" altLang="zh-CN" dirty="0"/>
              <a:t>输入与输出都是固定的，可每个句子长短不一</a:t>
            </a:r>
            <a:r>
              <a:rPr lang="en-US" altLang="zh-CN" dirty="0"/>
              <a:t>, </a:t>
            </a:r>
            <a:r>
              <a:rPr lang="zh-CN" altLang="zh-CN" dirty="0"/>
              <a:t>怎么处理</a:t>
            </a:r>
            <a:r>
              <a:rPr lang="en-US" altLang="zh-CN" dirty="0"/>
              <a:t>?</a:t>
            </a:r>
            <a:br>
              <a:rPr lang="en-US" altLang="zh-CN" dirty="0"/>
            </a:br>
            <a:r>
              <a:rPr lang="en-US" altLang="zh-CN" dirty="0"/>
              <a:t>A: </a:t>
            </a:r>
            <a:r>
              <a:rPr lang="zh-CN" altLang="zh-CN" dirty="0"/>
              <a:t>需要做定长处理</a:t>
            </a:r>
            <a:r>
              <a:rPr lang="en-US" altLang="zh-CN" dirty="0"/>
              <a:t>, </a:t>
            </a:r>
            <a:r>
              <a:rPr lang="zh-CN" altLang="zh-CN" dirty="0"/>
              <a:t>比如定为</a:t>
            </a:r>
            <a:r>
              <a:rPr lang="en-US" altLang="zh-CN" dirty="0"/>
              <a:t>n, </a:t>
            </a:r>
            <a:r>
              <a:rPr lang="zh-CN" altLang="zh-CN" dirty="0"/>
              <a:t>超过的截断</a:t>
            </a:r>
            <a:r>
              <a:rPr lang="en-US" altLang="zh-CN" dirty="0"/>
              <a:t>, </a:t>
            </a:r>
            <a:r>
              <a:rPr lang="zh-CN" altLang="zh-CN" dirty="0"/>
              <a:t>不足的补</a:t>
            </a:r>
            <a:r>
              <a:rPr lang="en-US" altLang="zh-CN" dirty="0"/>
              <a:t>0. </a:t>
            </a:r>
            <a:r>
              <a:rPr lang="zh-CN" altLang="zh-CN" dirty="0"/>
              <a:t>注意补充的</a:t>
            </a:r>
            <a:r>
              <a:rPr lang="en-US" altLang="zh-CN" dirty="0"/>
              <a:t>0</a:t>
            </a:r>
            <a:r>
              <a:rPr lang="zh-CN" altLang="zh-CN" dirty="0"/>
              <a:t>对后面的结果没有影响，因为后面的</a:t>
            </a:r>
            <a:r>
              <a:rPr lang="en-US" altLang="zh-CN" dirty="0"/>
              <a:t>max-pooling</a:t>
            </a:r>
            <a:r>
              <a:rPr lang="zh-CN" altLang="zh-CN" dirty="0"/>
              <a:t>只会输出最大值，补零的项会被过滤掉</a:t>
            </a:r>
            <a:r>
              <a:rPr lang="en-US" altLang="zh-CN" dirty="0"/>
              <a:t>.</a:t>
            </a:r>
            <a:endParaRPr lang="zh-CN" altLang="zh-CN" dirty="0"/>
          </a:p>
          <a:p>
            <a:r>
              <a:rPr lang="en-US" altLang="zh-CN" dirty="0" err="1"/>
              <a:t>num_classes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/>
              <a:t>多分类</a:t>
            </a:r>
            <a:r>
              <a:rPr lang="en-US" altLang="zh-CN" dirty="0"/>
              <a:t>, </a:t>
            </a:r>
            <a:r>
              <a:rPr lang="zh-CN" altLang="zh-CN" dirty="0"/>
              <a:t>分为几类</a:t>
            </a:r>
            <a:r>
              <a:rPr lang="en-US" altLang="zh-CN" dirty="0"/>
              <a:t>.</a:t>
            </a:r>
            <a:endParaRPr lang="zh-CN" altLang="zh-CN" dirty="0"/>
          </a:p>
          <a:p>
            <a:r>
              <a:rPr lang="en-US" altLang="zh-CN" dirty="0" err="1"/>
              <a:t>vocabulary_size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/>
              <a:t>语料库的词典大小</a:t>
            </a:r>
            <a:r>
              <a:rPr lang="en-US" altLang="zh-CN" dirty="0"/>
              <a:t>, </a:t>
            </a:r>
            <a:r>
              <a:rPr lang="zh-CN" altLang="zh-CN" dirty="0"/>
              <a:t>记为</a:t>
            </a:r>
            <a:r>
              <a:rPr lang="en-US" altLang="zh-CN" dirty="0"/>
              <a:t>|D|.</a:t>
            </a:r>
            <a:endParaRPr lang="zh-CN" altLang="zh-CN" dirty="0"/>
          </a:p>
          <a:p>
            <a:r>
              <a:rPr lang="en-US" altLang="zh-CN" dirty="0" err="1"/>
              <a:t>embedding_size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/>
              <a:t>将词向量的维度</a:t>
            </a:r>
            <a:r>
              <a:rPr lang="en-US" altLang="zh-CN" dirty="0"/>
              <a:t>, </a:t>
            </a:r>
            <a:r>
              <a:rPr lang="zh-CN" altLang="zh-CN" dirty="0"/>
              <a:t>由原始的</a:t>
            </a:r>
            <a:r>
              <a:rPr lang="en-US" altLang="zh-CN" dirty="0"/>
              <a:t> |D| </a:t>
            </a:r>
            <a:r>
              <a:rPr lang="zh-CN" altLang="zh-CN" dirty="0"/>
              <a:t>降维到</a:t>
            </a:r>
            <a:r>
              <a:rPr lang="en-US" altLang="zh-CN" dirty="0"/>
              <a:t> </a:t>
            </a:r>
            <a:r>
              <a:rPr lang="en-US" altLang="zh-CN" dirty="0" err="1"/>
              <a:t>embedding_size</a:t>
            </a:r>
            <a:r>
              <a:rPr lang="en-US" altLang="zh-CN" dirty="0"/>
              <a:t>.</a:t>
            </a:r>
            <a:endParaRPr lang="zh-CN" altLang="zh-CN" dirty="0"/>
          </a:p>
          <a:p>
            <a:r>
              <a:rPr lang="en-US" altLang="zh-CN" dirty="0" err="1"/>
              <a:t>filter_size_arr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/>
              <a:t>多个不同</a:t>
            </a:r>
            <a:r>
              <a:rPr lang="en-US" altLang="zh-CN" dirty="0"/>
              <a:t>size</a:t>
            </a:r>
            <a:r>
              <a:rPr lang="zh-CN" altLang="zh-CN" dirty="0"/>
              <a:t>的</a:t>
            </a:r>
            <a:r>
              <a:rPr lang="en-US" altLang="zh-CN" dirty="0"/>
              <a:t>filter.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88632" y="341440"/>
            <a:ext cx="1107971" cy="646317"/>
          </a:xfrm>
          <a:prstGeom prst="rect">
            <a:avLst/>
          </a:prstGeom>
        </p:spPr>
        <p:txBody>
          <a:bodyPr wrap="none" lIns="91428" tIns="45713" rIns="91428" bIns="45713">
            <a:spAutoFit/>
          </a:bodyPr>
          <a:lstStyle/>
          <a:p>
            <a:pPr algn="r"/>
            <a:r>
              <a:rPr lang="zh-CN" altLang="en-US" sz="3600" dirty="0" smtClean="0">
                <a:solidFill>
                  <a:srgbClr val="444F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lang="zh-CN" altLang="en-US" sz="3600" dirty="0">
              <a:solidFill>
                <a:srgbClr val="444F5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8077" y="850980"/>
            <a:ext cx="1561173" cy="400095"/>
          </a:xfrm>
          <a:prstGeom prst="rect">
            <a:avLst/>
          </a:prstGeom>
        </p:spPr>
        <p:txBody>
          <a:bodyPr wrap="none" lIns="91428" tIns="45713" rIns="91428" bIns="45713">
            <a:spAutoFit/>
          </a:bodyPr>
          <a:lstStyle/>
          <a:p>
            <a:pPr algn="r"/>
            <a:r>
              <a:rPr lang="en-US" altLang="zh-CN" sz="2000" dirty="0">
                <a:solidFill>
                  <a:srgbClr val="444F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2000" dirty="0">
              <a:solidFill>
                <a:srgbClr val="444F5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5726134" y="1312035"/>
            <a:ext cx="768927" cy="1"/>
          </a:xfrm>
          <a:prstGeom prst="line">
            <a:avLst/>
          </a:prstGeom>
          <a:ln w="38100">
            <a:solidFill>
              <a:srgbClr val="444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195666" y="2460430"/>
            <a:ext cx="896928" cy="896928"/>
            <a:chOff x="5735754" y="1140916"/>
            <a:chExt cx="720495" cy="720495"/>
          </a:xfrm>
        </p:grpSpPr>
        <p:sp>
          <p:nvSpPr>
            <p:cNvPr id="10" name="椭圆 9"/>
            <p:cNvSpPr/>
            <p:nvPr/>
          </p:nvSpPr>
          <p:spPr>
            <a:xfrm>
              <a:off x="5735754" y="1140916"/>
              <a:ext cx="720495" cy="720495"/>
            </a:xfrm>
            <a:prstGeom prst="ellipse">
              <a:avLst/>
            </a:prstGeom>
            <a:solidFill>
              <a:srgbClr val="4B607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42"/>
            <p:cNvSpPr>
              <a:spLocks noEditPoints="1"/>
            </p:cNvSpPr>
            <p:nvPr/>
          </p:nvSpPr>
          <p:spPr bwMode="auto">
            <a:xfrm>
              <a:off x="5894624" y="1311296"/>
              <a:ext cx="402752" cy="394719"/>
            </a:xfrm>
            <a:custGeom>
              <a:avLst/>
              <a:gdLst>
                <a:gd name="T0" fmla="*/ 25 w 596"/>
                <a:gd name="T1" fmla="*/ 345 h 583"/>
                <a:gd name="T2" fmla="*/ 25 w 596"/>
                <a:gd name="T3" fmla="*/ 62 h 583"/>
                <a:gd name="T4" fmla="*/ 61 w 596"/>
                <a:gd name="T5" fmla="*/ 26 h 583"/>
                <a:gd name="T6" fmla="*/ 534 w 596"/>
                <a:gd name="T7" fmla="*/ 26 h 583"/>
                <a:gd name="T8" fmla="*/ 570 w 596"/>
                <a:gd name="T9" fmla="*/ 62 h 583"/>
                <a:gd name="T10" fmla="*/ 570 w 596"/>
                <a:gd name="T11" fmla="*/ 345 h 583"/>
                <a:gd name="T12" fmla="*/ 534 w 596"/>
                <a:gd name="T13" fmla="*/ 381 h 583"/>
                <a:gd name="T14" fmla="*/ 61 w 596"/>
                <a:gd name="T15" fmla="*/ 381 h 583"/>
                <a:gd name="T16" fmla="*/ 25 w 596"/>
                <a:gd name="T17" fmla="*/ 345 h 583"/>
                <a:gd name="T18" fmla="*/ 534 w 596"/>
                <a:gd name="T19" fmla="*/ 406 h 583"/>
                <a:gd name="T20" fmla="*/ 596 w 596"/>
                <a:gd name="T21" fmla="*/ 345 h 583"/>
                <a:gd name="T22" fmla="*/ 596 w 596"/>
                <a:gd name="T23" fmla="*/ 62 h 583"/>
                <a:gd name="T24" fmla="*/ 534 w 596"/>
                <a:gd name="T25" fmla="*/ 0 h 583"/>
                <a:gd name="T26" fmla="*/ 61 w 596"/>
                <a:gd name="T27" fmla="*/ 0 h 583"/>
                <a:gd name="T28" fmla="*/ 0 w 596"/>
                <a:gd name="T29" fmla="*/ 62 h 583"/>
                <a:gd name="T30" fmla="*/ 0 w 596"/>
                <a:gd name="T31" fmla="*/ 345 h 583"/>
                <a:gd name="T32" fmla="*/ 61 w 596"/>
                <a:gd name="T33" fmla="*/ 406 h 583"/>
                <a:gd name="T34" fmla="*/ 245 w 596"/>
                <a:gd name="T35" fmla="*/ 406 h 583"/>
                <a:gd name="T36" fmla="*/ 245 w 596"/>
                <a:gd name="T37" fmla="*/ 462 h 583"/>
                <a:gd name="T38" fmla="*/ 61 w 596"/>
                <a:gd name="T39" fmla="*/ 462 h 583"/>
                <a:gd name="T40" fmla="*/ 0 w 596"/>
                <a:gd name="T41" fmla="*/ 524 h 583"/>
                <a:gd name="T42" fmla="*/ 0 w 596"/>
                <a:gd name="T43" fmla="*/ 570 h 583"/>
                <a:gd name="T44" fmla="*/ 12 w 596"/>
                <a:gd name="T45" fmla="*/ 583 h 583"/>
                <a:gd name="T46" fmla="*/ 583 w 596"/>
                <a:gd name="T47" fmla="*/ 583 h 583"/>
                <a:gd name="T48" fmla="*/ 596 w 596"/>
                <a:gd name="T49" fmla="*/ 570 h 583"/>
                <a:gd name="T50" fmla="*/ 596 w 596"/>
                <a:gd name="T51" fmla="*/ 524 h 583"/>
                <a:gd name="T52" fmla="*/ 534 w 596"/>
                <a:gd name="T53" fmla="*/ 462 h 583"/>
                <a:gd name="T54" fmla="*/ 351 w 596"/>
                <a:gd name="T55" fmla="*/ 462 h 583"/>
                <a:gd name="T56" fmla="*/ 351 w 596"/>
                <a:gd name="T57" fmla="*/ 406 h 583"/>
                <a:gd name="T58" fmla="*/ 534 w 596"/>
                <a:gd name="T59" fmla="*/ 406 h 583"/>
                <a:gd name="T60" fmla="*/ 544 w 596"/>
                <a:gd name="T61" fmla="*/ 345 h 583"/>
                <a:gd name="T62" fmla="*/ 544 w 596"/>
                <a:gd name="T63" fmla="*/ 62 h 583"/>
                <a:gd name="T64" fmla="*/ 534 w 596"/>
                <a:gd name="T65" fmla="*/ 52 h 583"/>
                <a:gd name="T66" fmla="*/ 61 w 596"/>
                <a:gd name="T67" fmla="*/ 52 h 583"/>
                <a:gd name="T68" fmla="*/ 51 w 596"/>
                <a:gd name="T69" fmla="*/ 62 h 583"/>
                <a:gd name="T70" fmla="*/ 51 w 596"/>
                <a:gd name="T71" fmla="*/ 345 h 583"/>
                <a:gd name="T72" fmla="*/ 61 w 596"/>
                <a:gd name="T73" fmla="*/ 355 h 583"/>
                <a:gd name="T74" fmla="*/ 534 w 596"/>
                <a:gd name="T75" fmla="*/ 355 h 583"/>
                <a:gd name="T76" fmla="*/ 544 w 596"/>
                <a:gd name="T77" fmla="*/ 34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6" h="583">
                  <a:moveTo>
                    <a:pt x="25" y="345"/>
                  </a:moveTo>
                  <a:lnTo>
                    <a:pt x="25" y="62"/>
                  </a:lnTo>
                  <a:cubicBezTo>
                    <a:pt x="25" y="42"/>
                    <a:pt x="41" y="26"/>
                    <a:pt x="61" y="26"/>
                  </a:cubicBezTo>
                  <a:lnTo>
                    <a:pt x="534" y="26"/>
                  </a:lnTo>
                  <a:cubicBezTo>
                    <a:pt x="554" y="26"/>
                    <a:pt x="570" y="42"/>
                    <a:pt x="570" y="62"/>
                  </a:cubicBezTo>
                  <a:lnTo>
                    <a:pt x="570" y="345"/>
                  </a:lnTo>
                  <a:cubicBezTo>
                    <a:pt x="570" y="365"/>
                    <a:pt x="554" y="381"/>
                    <a:pt x="534" y="381"/>
                  </a:cubicBezTo>
                  <a:lnTo>
                    <a:pt x="61" y="381"/>
                  </a:lnTo>
                  <a:cubicBezTo>
                    <a:pt x="41" y="381"/>
                    <a:pt x="25" y="365"/>
                    <a:pt x="25" y="345"/>
                  </a:cubicBezTo>
                  <a:close/>
                  <a:moveTo>
                    <a:pt x="534" y="406"/>
                  </a:moveTo>
                  <a:cubicBezTo>
                    <a:pt x="568" y="406"/>
                    <a:pt x="596" y="379"/>
                    <a:pt x="596" y="345"/>
                  </a:cubicBezTo>
                  <a:lnTo>
                    <a:pt x="596" y="62"/>
                  </a:lnTo>
                  <a:cubicBezTo>
                    <a:pt x="596" y="28"/>
                    <a:pt x="568" y="0"/>
                    <a:pt x="534" y="0"/>
                  </a:cubicBezTo>
                  <a:lnTo>
                    <a:pt x="61" y="0"/>
                  </a:lnTo>
                  <a:cubicBezTo>
                    <a:pt x="27" y="0"/>
                    <a:pt x="0" y="28"/>
                    <a:pt x="0" y="62"/>
                  </a:cubicBezTo>
                  <a:lnTo>
                    <a:pt x="0" y="345"/>
                  </a:lnTo>
                  <a:cubicBezTo>
                    <a:pt x="0" y="379"/>
                    <a:pt x="27" y="406"/>
                    <a:pt x="61" y="406"/>
                  </a:cubicBezTo>
                  <a:lnTo>
                    <a:pt x="245" y="406"/>
                  </a:lnTo>
                  <a:lnTo>
                    <a:pt x="245" y="462"/>
                  </a:lnTo>
                  <a:lnTo>
                    <a:pt x="61" y="462"/>
                  </a:lnTo>
                  <a:cubicBezTo>
                    <a:pt x="27" y="462"/>
                    <a:pt x="0" y="490"/>
                    <a:pt x="0" y="524"/>
                  </a:cubicBezTo>
                  <a:lnTo>
                    <a:pt x="0" y="570"/>
                  </a:lnTo>
                  <a:cubicBezTo>
                    <a:pt x="0" y="577"/>
                    <a:pt x="5" y="583"/>
                    <a:pt x="12" y="583"/>
                  </a:cubicBezTo>
                  <a:lnTo>
                    <a:pt x="583" y="583"/>
                  </a:lnTo>
                  <a:cubicBezTo>
                    <a:pt x="590" y="583"/>
                    <a:pt x="596" y="577"/>
                    <a:pt x="596" y="570"/>
                  </a:cubicBezTo>
                  <a:lnTo>
                    <a:pt x="596" y="524"/>
                  </a:lnTo>
                  <a:cubicBezTo>
                    <a:pt x="596" y="490"/>
                    <a:pt x="568" y="462"/>
                    <a:pt x="534" y="462"/>
                  </a:cubicBezTo>
                  <a:lnTo>
                    <a:pt x="351" y="462"/>
                  </a:lnTo>
                  <a:lnTo>
                    <a:pt x="351" y="406"/>
                  </a:lnTo>
                  <a:lnTo>
                    <a:pt x="534" y="406"/>
                  </a:lnTo>
                  <a:close/>
                  <a:moveTo>
                    <a:pt x="544" y="345"/>
                  </a:moveTo>
                  <a:lnTo>
                    <a:pt x="544" y="62"/>
                  </a:lnTo>
                  <a:cubicBezTo>
                    <a:pt x="544" y="56"/>
                    <a:pt x="540" y="52"/>
                    <a:pt x="534" y="52"/>
                  </a:cubicBezTo>
                  <a:lnTo>
                    <a:pt x="61" y="52"/>
                  </a:lnTo>
                  <a:cubicBezTo>
                    <a:pt x="56" y="52"/>
                    <a:pt x="51" y="56"/>
                    <a:pt x="51" y="62"/>
                  </a:cubicBezTo>
                  <a:lnTo>
                    <a:pt x="51" y="345"/>
                  </a:lnTo>
                  <a:cubicBezTo>
                    <a:pt x="51" y="350"/>
                    <a:pt x="56" y="355"/>
                    <a:pt x="61" y="355"/>
                  </a:cubicBezTo>
                  <a:lnTo>
                    <a:pt x="534" y="355"/>
                  </a:lnTo>
                  <a:cubicBezTo>
                    <a:pt x="540" y="355"/>
                    <a:pt x="544" y="350"/>
                    <a:pt x="544" y="3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35367" y="2446606"/>
            <a:ext cx="896928" cy="896928"/>
            <a:chOff x="5735752" y="2095665"/>
            <a:chExt cx="720495" cy="720495"/>
          </a:xfrm>
        </p:grpSpPr>
        <p:sp>
          <p:nvSpPr>
            <p:cNvPr id="13" name="椭圆 12"/>
            <p:cNvSpPr/>
            <p:nvPr/>
          </p:nvSpPr>
          <p:spPr>
            <a:xfrm>
              <a:off x="5735752" y="2095665"/>
              <a:ext cx="720495" cy="720495"/>
            </a:xfrm>
            <a:prstGeom prst="ellipse">
              <a:avLst/>
            </a:prstGeom>
            <a:solidFill>
              <a:srgbClr val="4B607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26"/>
            <p:cNvSpPr>
              <a:spLocks noEditPoints="1"/>
            </p:cNvSpPr>
            <p:nvPr/>
          </p:nvSpPr>
          <p:spPr bwMode="auto">
            <a:xfrm>
              <a:off x="5866793" y="2243942"/>
              <a:ext cx="458415" cy="425837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75070" y="2456956"/>
            <a:ext cx="896928" cy="896928"/>
            <a:chOff x="5735752" y="3081192"/>
            <a:chExt cx="720495" cy="720495"/>
          </a:xfrm>
        </p:grpSpPr>
        <p:sp>
          <p:nvSpPr>
            <p:cNvPr id="16" name="椭圆 15"/>
            <p:cNvSpPr/>
            <p:nvPr/>
          </p:nvSpPr>
          <p:spPr>
            <a:xfrm>
              <a:off x="5735752" y="3081192"/>
              <a:ext cx="720495" cy="720495"/>
            </a:xfrm>
            <a:prstGeom prst="ellipse">
              <a:avLst/>
            </a:prstGeom>
            <a:solidFill>
              <a:srgbClr val="4B607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5899722" y="3217138"/>
              <a:ext cx="423215" cy="448604"/>
            </a:xfrm>
            <a:custGeom>
              <a:avLst/>
              <a:gdLst>
                <a:gd name="T0" fmla="*/ 283 w 568"/>
                <a:gd name="T1" fmla="*/ 574 h 601"/>
                <a:gd name="T2" fmla="*/ 284 w 568"/>
                <a:gd name="T3" fmla="*/ 333 h 601"/>
                <a:gd name="T4" fmla="*/ 453 w 568"/>
                <a:gd name="T5" fmla="*/ 301 h 601"/>
                <a:gd name="T6" fmla="*/ 347 w 568"/>
                <a:gd name="T7" fmla="*/ 343 h 601"/>
                <a:gd name="T8" fmla="*/ 95 w 568"/>
                <a:gd name="T9" fmla="*/ 214 h 601"/>
                <a:gd name="T10" fmla="*/ 127 w 568"/>
                <a:gd name="T11" fmla="*/ 218 h 601"/>
                <a:gd name="T12" fmla="*/ 168 w 568"/>
                <a:gd name="T13" fmla="*/ 222 h 601"/>
                <a:gd name="T14" fmla="*/ 167 w 568"/>
                <a:gd name="T15" fmla="*/ 195 h 601"/>
                <a:gd name="T16" fmla="*/ 284 w 568"/>
                <a:gd name="T17" fmla="*/ 303 h 601"/>
                <a:gd name="T18" fmla="*/ 413 w 568"/>
                <a:gd name="T19" fmla="*/ 209 h 601"/>
                <a:gd name="T20" fmla="*/ 442 w 568"/>
                <a:gd name="T21" fmla="*/ 204 h 601"/>
                <a:gd name="T22" fmla="*/ 458 w 568"/>
                <a:gd name="T23" fmla="*/ 210 h 601"/>
                <a:gd name="T24" fmla="*/ 416 w 568"/>
                <a:gd name="T25" fmla="*/ 256 h 601"/>
                <a:gd name="T26" fmla="*/ 489 w 568"/>
                <a:gd name="T27" fmla="*/ 341 h 601"/>
                <a:gd name="T28" fmla="*/ 467 w 568"/>
                <a:gd name="T29" fmla="*/ 263 h 601"/>
                <a:gd name="T30" fmla="*/ 467 w 568"/>
                <a:gd name="T31" fmla="*/ 500 h 601"/>
                <a:gd name="T32" fmla="*/ 494 w 568"/>
                <a:gd name="T33" fmla="*/ 494 h 601"/>
                <a:gd name="T34" fmla="*/ 310 w 568"/>
                <a:gd name="T35" fmla="*/ 595 h 601"/>
                <a:gd name="T36" fmla="*/ 285 w 568"/>
                <a:gd name="T37" fmla="*/ 601 h 601"/>
                <a:gd name="T38" fmla="*/ 75 w 568"/>
                <a:gd name="T39" fmla="*/ 494 h 601"/>
                <a:gd name="T40" fmla="*/ 102 w 568"/>
                <a:gd name="T41" fmla="*/ 500 h 601"/>
                <a:gd name="T42" fmla="*/ 102 w 568"/>
                <a:gd name="T43" fmla="*/ 263 h 601"/>
                <a:gd name="T44" fmla="*/ 80 w 568"/>
                <a:gd name="T45" fmla="*/ 341 h 601"/>
                <a:gd name="T46" fmla="*/ 142 w 568"/>
                <a:gd name="T47" fmla="*/ 252 h 601"/>
                <a:gd name="T48" fmla="*/ 62 w 568"/>
                <a:gd name="T49" fmla="*/ 400 h 601"/>
                <a:gd name="T50" fmla="*/ 74 w 568"/>
                <a:gd name="T51" fmla="*/ 424 h 601"/>
                <a:gd name="T52" fmla="*/ 85 w 568"/>
                <a:gd name="T53" fmla="*/ 446 h 601"/>
                <a:gd name="T54" fmla="*/ 45 w 568"/>
                <a:gd name="T55" fmla="*/ 475 h 601"/>
                <a:gd name="T56" fmla="*/ 28 w 568"/>
                <a:gd name="T57" fmla="*/ 377 h 601"/>
                <a:gd name="T58" fmla="*/ 54 w 568"/>
                <a:gd name="T59" fmla="*/ 333 h 601"/>
                <a:gd name="T60" fmla="*/ 473 w 568"/>
                <a:gd name="T61" fmla="*/ 381 h 601"/>
                <a:gd name="T62" fmla="*/ 463 w 568"/>
                <a:gd name="T63" fmla="*/ 406 h 601"/>
                <a:gd name="T64" fmla="*/ 455 w 568"/>
                <a:gd name="T65" fmla="*/ 431 h 601"/>
                <a:gd name="T66" fmla="*/ 450 w 568"/>
                <a:gd name="T67" fmla="*/ 450 h 601"/>
                <a:gd name="T68" fmla="*/ 482 w 568"/>
                <a:gd name="T69" fmla="*/ 363 h 601"/>
                <a:gd name="T70" fmla="*/ 513 w 568"/>
                <a:gd name="T71" fmla="*/ 360 h 601"/>
                <a:gd name="T72" fmla="*/ 282 w 568"/>
                <a:gd name="T73" fmla="*/ 0 h 601"/>
                <a:gd name="T74" fmla="*/ 418 w 568"/>
                <a:gd name="T75" fmla="*/ 107 h 601"/>
                <a:gd name="T76" fmla="*/ 394 w 568"/>
                <a:gd name="T77" fmla="*/ 179 h 601"/>
                <a:gd name="T78" fmla="*/ 365 w 568"/>
                <a:gd name="T79" fmla="*/ 81 h 601"/>
                <a:gd name="T80" fmla="*/ 194 w 568"/>
                <a:gd name="T81" fmla="*/ 183 h 601"/>
                <a:gd name="T82" fmla="*/ 152 w 568"/>
                <a:gd name="T83" fmla="*/ 154 h 601"/>
                <a:gd name="T84" fmla="*/ 198 w 568"/>
                <a:gd name="T85" fmla="*/ 4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8" h="601">
                  <a:moveTo>
                    <a:pt x="266" y="331"/>
                  </a:moveTo>
                  <a:lnTo>
                    <a:pt x="266" y="571"/>
                  </a:lnTo>
                  <a:cubicBezTo>
                    <a:pt x="272" y="573"/>
                    <a:pt x="277" y="575"/>
                    <a:pt x="283" y="574"/>
                  </a:cubicBezTo>
                  <a:cubicBezTo>
                    <a:pt x="290" y="574"/>
                    <a:pt x="297" y="572"/>
                    <a:pt x="303" y="570"/>
                  </a:cubicBezTo>
                  <a:lnTo>
                    <a:pt x="303" y="331"/>
                  </a:lnTo>
                  <a:cubicBezTo>
                    <a:pt x="297" y="332"/>
                    <a:pt x="290" y="333"/>
                    <a:pt x="284" y="333"/>
                  </a:cubicBezTo>
                  <a:cubicBezTo>
                    <a:pt x="278" y="333"/>
                    <a:pt x="272" y="332"/>
                    <a:pt x="266" y="331"/>
                  </a:cubicBezTo>
                  <a:close/>
                  <a:moveTo>
                    <a:pt x="347" y="343"/>
                  </a:moveTo>
                  <a:lnTo>
                    <a:pt x="453" y="301"/>
                  </a:lnTo>
                  <a:lnTo>
                    <a:pt x="453" y="345"/>
                  </a:lnTo>
                  <a:lnTo>
                    <a:pt x="347" y="386"/>
                  </a:lnTo>
                  <a:lnTo>
                    <a:pt x="347" y="343"/>
                  </a:lnTo>
                  <a:close/>
                  <a:moveTo>
                    <a:pt x="142" y="252"/>
                  </a:moveTo>
                  <a:lnTo>
                    <a:pt x="99" y="228"/>
                  </a:lnTo>
                  <a:cubicBezTo>
                    <a:pt x="94" y="225"/>
                    <a:pt x="93" y="219"/>
                    <a:pt x="95" y="214"/>
                  </a:cubicBezTo>
                  <a:cubicBezTo>
                    <a:pt x="98" y="209"/>
                    <a:pt x="104" y="208"/>
                    <a:pt x="109" y="210"/>
                  </a:cubicBezTo>
                  <a:lnTo>
                    <a:pt x="149" y="233"/>
                  </a:lnTo>
                  <a:lnTo>
                    <a:pt x="127" y="218"/>
                  </a:lnTo>
                  <a:cubicBezTo>
                    <a:pt x="123" y="215"/>
                    <a:pt x="122" y="209"/>
                    <a:pt x="125" y="204"/>
                  </a:cubicBezTo>
                  <a:cubicBezTo>
                    <a:pt x="128" y="200"/>
                    <a:pt x="134" y="199"/>
                    <a:pt x="138" y="202"/>
                  </a:cubicBezTo>
                  <a:lnTo>
                    <a:pt x="168" y="222"/>
                  </a:lnTo>
                  <a:lnTo>
                    <a:pt x="154" y="209"/>
                  </a:lnTo>
                  <a:cubicBezTo>
                    <a:pt x="150" y="205"/>
                    <a:pt x="149" y="199"/>
                    <a:pt x="153" y="195"/>
                  </a:cubicBezTo>
                  <a:cubicBezTo>
                    <a:pt x="157" y="191"/>
                    <a:pt x="163" y="191"/>
                    <a:pt x="167" y="195"/>
                  </a:cubicBezTo>
                  <a:lnTo>
                    <a:pt x="282" y="303"/>
                  </a:lnTo>
                  <a:cubicBezTo>
                    <a:pt x="283" y="303"/>
                    <a:pt x="283" y="303"/>
                    <a:pt x="283" y="304"/>
                  </a:cubicBezTo>
                  <a:cubicBezTo>
                    <a:pt x="283" y="303"/>
                    <a:pt x="284" y="303"/>
                    <a:pt x="284" y="303"/>
                  </a:cubicBezTo>
                  <a:lnTo>
                    <a:pt x="399" y="195"/>
                  </a:lnTo>
                  <a:cubicBezTo>
                    <a:pt x="403" y="191"/>
                    <a:pt x="409" y="191"/>
                    <a:pt x="413" y="195"/>
                  </a:cubicBezTo>
                  <a:cubicBezTo>
                    <a:pt x="417" y="199"/>
                    <a:pt x="417" y="205"/>
                    <a:pt x="413" y="209"/>
                  </a:cubicBezTo>
                  <a:lnTo>
                    <a:pt x="399" y="222"/>
                  </a:lnTo>
                  <a:lnTo>
                    <a:pt x="428" y="202"/>
                  </a:lnTo>
                  <a:cubicBezTo>
                    <a:pt x="432" y="199"/>
                    <a:pt x="438" y="200"/>
                    <a:pt x="442" y="204"/>
                  </a:cubicBezTo>
                  <a:cubicBezTo>
                    <a:pt x="445" y="209"/>
                    <a:pt x="444" y="215"/>
                    <a:pt x="439" y="218"/>
                  </a:cubicBezTo>
                  <a:lnTo>
                    <a:pt x="417" y="233"/>
                  </a:lnTo>
                  <a:lnTo>
                    <a:pt x="458" y="210"/>
                  </a:lnTo>
                  <a:cubicBezTo>
                    <a:pt x="462" y="208"/>
                    <a:pt x="468" y="209"/>
                    <a:pt x="471" y="214"/>
                  </a:cubicBezTo>
                  <a:cubicBezTo>
                    <a:pt x="474" y="219"/>
                    <a:pt x="472" y="225"/>
                    <a:pt x="467" y="228"/>
                  </a:cubicBezTo>
                  <a:lnTo>
                    <a:pt x="416" y="256"/>
                  </a:lnTo>
                  <a:lnTo>
                    <a:pt x="494" y="224"/>
                  </a:lnTo>
                  <a:lnTo>
                    <a:pt x="494" y="342"/>
                  </a:lnTo>
                  <a:cubicBezTo>
                    <a:pt x="492" y="342"/>
                    <a:pt x="491" y="342"/>
                    <a:pt x="489" y="341"/>
                  </a:cubicBezTo>
                  <a:lnTo>
                    <a:pt x="473" y="339"/>
                  </a:lnTo>
                  <a:lnTo>
                    <a:pt x="467" y="351"/>
                  </a:lnTo>
                  <a:lnTo>
                    <a:pt x="467" y="263"/>
                  </a:lnTo>
                  <a:lnTo>
                    <a:pt x="329" y="322"/>
                  </a:lnTo>
                  <a:lnTo>
                    <a:pt x="329" y="559"/>
                  </a:lnTo>
                  <a:lnTo>
                    <a:pt x="467" y="500"/>
                  </a:lnTo>
                  <a:lnTo>
                    <a:pt x="467" y="483"/>
                  </a:lnTo>
                  <a:cubicBezTo>
                    <a:pt x="472" y="486"/>
                    <a:pt x="477" y="488"/>
                    <a:pt x="482" y="490"/>
                  </a:cubicBezTo>
                  <a:cubicBezTo>
                    <a:pt x="486" y="492"/>
                    <a:pt x="490" y="493"/>
                    <a:pt x="494" y="494"/>
                  </a:cubicBezTo>
                  <a:lnTo>
                    <a:pt x="494" y="518"/>
                  </a:lnTo>
                  <a:lnTo>
                    <a:pt x="321" y="591"/>
                  </a:lnTo>
                  <a:cubicBezTo>
                    <a:pt x="318" y="592"/>
                    <a:pt x="314" y="594"/>
                    <a:pt x="310" y="595"/>
                  </a:cubicBezTo>
                  <a:lnTo>
                    <a:pt x="303" y="598"/>
                  </a:lnTo>
                  <a:lnTo>
                    <a:pt x="303" y="598"/>
                  </a:lnTo>
                  <a:cubicBezTo>
                    <a:pt x="297" y="599"/>
                    <a:pt x="291" y="601"/>
                    <a:pt x="285" y="601"/>
                  </a:cubicBezTo>
                  <a:cubicBezTo>
                    <a:pt x="271" y="601"/>
                    <a:pt x="258" y="598"/>
                    <a:pt x="247" y="590"/>
                  </a:cubicBezTo>
                  <a:lnTo>
                    <a:pt x="75" y="518"/>
                  </a:lnTo>
                  <a:lnTo>
                    <a:pt x="75" y="494"/>
                  </a:lnTo>
                  <a:cubicBezTo>
                    <a:pt x="79" y="493"/>
                    <a:pt x="83" y="492"/>
                    <a:pt x="87" y="490"/>
                  </a:cubicBezTo>
                  <a:cubicBezTo>
                    <a:pt x="91" y="488"/>
                    <a:pt x="96" y="486"/>
                    <a:pt x="102" y="483"/>
                  </a:cubicBezTo>
                  <a:lnTo>
                    <a:pt x="102" y="500"/>
                  </a:lnTo>
                  <a:lnTo>
                    <a:pt x="240" y="559"/>
                  </a:lnTo>
                  <a:lnTo>
                    <a:pt x="240" y="322"/>
                  </a:lnTo>
                  <a:lnTo>
                    <a:pt x="102" y="263"/>
                  </a:lnTo>
                  <a:lnTo>
                    <a:pt x="102" y="351"/>
                  </a:lnTo>
                  <a:lnTo>
                    <a:pt x="95" y="339"/>
                  </a:lnTo>
                  <a:lnTo>
                    <a:pt x="80" y="341"/>
                  </a:lnTo>
                  <a:cubicBezTo>
                    <a:pt x="78" y="342"/>
                    <a:pt x="77" y="342"/>
                    <a:pt x="75" y="342"/>
                  </a:cubicBezTo>
                  <a:lnTo>
                    <a:pt x="75" y="224"/>
                  </a:lnTo>
                  <a:lnTo>
                    <a:pt x="142" y="252"/>
                  </a:lnTo>
                  <a:close/>
                  <a:moveTo>
                    <a:pt x="86" y="363"/>
                  </a:moveTo>
                  <a:cubicBezTo>
                    <a:pt x="89" y="369"/>
                    <a:pt x="91" y="375"/>
                    <a:pt x="94" y="381"/>
                  </a:cubicBezTo>
                  <a:lnTo>
                    <a:pt x="62" y="400"/>
                  </a:lnTo>
                  <a:lnTo>
                    <a:pt x="97" y="387"/>
                  </a:lnTo>
                  <a:cubicBezTo>
                    <a:pt x="99" y="393"/>
                    <a:pt x="102" y="399"/>
                    <a:pt x="104" y="406"/>
                  </a:cubicBezTo>
                  <a:lnTo>
                    <a:pt x="74" y="424"/>
                  </a:lnTo>
                  <a:lnTo>
                    <a:pt x="106" y="411"/>
                  </a:lnTo>
                  <a:cubicBezTo>
                    <a:pt x="108" y="418"/>
                    <a:pt x="110" y="424"/>
                    <a:pt x="112" y="431"/>
                  </a:cubicBezTo>
                  <a:lnTo>
                    <a:pt x="85" y="446"/>
                  </a:lnTo>
                  <a:lnTo>
                    <a:pt x="113" y="435"/>
                  </a:lnTo>
                  <a:cubicBezTo>
                    <a:pt x="115" y="440"/>
                    <a:pt x="116" y="445"/>
                    <a:pt x="117" y="450"/>
                  </a:cubicBezTo>
                  <a:cubicBezTo>
                    <a:pt x="111" y="454"/>
                    <a:pt x="66" y="483"/>
                    <a:pt x="45" y="475"/>
                  </a:cubicBezTo>
                  <a:cubicBezTo>
                    <a:pt x="23" y="467"/>
                    <a:pt x="2" y="437"/>
                    <a:pt x="1" y="410"/>
                  </a:cubicBezTo>
                  <a:cubicBezTo>
                    <a:pt x="0" y="383"/>
                    <a:pt x="70" y="366"/>
                    <a:pt x="86" y="363"/>
                  </a:cubicBezTo>
                  <a:close/>
                  <a:moveTo>
                    <a:pt x="28" y="377"/>
                  </a:moveTo>
                  <a:lnTo>
                    <a:pt x="45" y="369"/>
                  </a:lnTo>
                  <a:lnTo>
                    <a:pt x="54" y="360"/>
                  </a:lnTo>
                  <a:lnTo>
                    <a:pt x="54" y="333"/>
                  </a:lnTo>
                  <a:cubicBezTo>
                    <a:pt x="38" y="340"/>
                    <a:pt x="31" y="356"/>
                    <a:pt x="28" y="377"/>
                  </a:cubicBezTo>
                  <a:close/>
                  <a:moveTo>
                    <a:pt x="482" y="363"/>
                  </a:moveTo>
                  <a:cubicBezTo>
                    <a:pt x="479" y="369"/>
                    <a:pt x="476" y="375"/>
                    <a:pt x="473" y="381"/>
                  </a:cubicBezTo>
                  <a:lnTo>
                    <a:pt x="505" y="400"/>
                  </a:lnTo>
                  <a:lnTo>
                    <a:pt x="471" y="387"/>
                  </a:lnTo>
                  <a:cubicBezTo>
                    <a:pt x="468" y="393"/>
                    <a:pt x="465" y="399"/>
                    <a:pt x="463" y="406"/>
                  </a:cubicBezTo>
                  <a:lnTo>
                    <a:pt x="493" y="424"/>
                  </a:lnTo>
                  <a:lnTo>
                    <a:pt x="461" y="411"/>
                  </a:lnTo>
                  <a:cubicBezTo>
                    <a:pt x="459" y="418"/>
                    <a:pt x="457" y="424"/>
                    <a:pt x="455" y="431"/>
                  </a:cubicBezTo>
                  <a:lnTo>
                    <a:pt x="482" y="446"/>
                  </a:lnTo>
                  <a:lnTo>
                    <a:pt x="454" y="435"/>
                  </a:lnTo>
                  <a:cubicBezTo>
                    <a:pt x="453" y="440"/>
                    <a:pt x="451" y="445"/>
                    <a:pt x="450" y="450"/>
                  </a:cubicBezTo>
                  <a:cubicBezTo>
                    <a:pt x="456" y="454"/>
                    <a:pt x="501" y="483"/>
                    <a:pt x="523" y="475"/>
                  </a:cubicBezTo>
                  <a:cubicBezTo>
                    <a:pt x="544" y="467"/>
                    <a:pt x="566" y="437"/>
                    <a:pt x="567" y="410"/>
                  </a:cubicBezTo>
                  <a:cubicBezTo>
                    <a:pt x="568" y="383"/>
                    <a:pt x="497" y="366"/>
                    <a:pt x="482" y="363"/>
                  </a:cubicBezTo>
                  <a:close/>
                  <a:moveTo>
                    <a:pt x="540" y="377"/>
                  </a:moveTo>
                  <a:lnTo>
                    <a:pt x="522" y="369"/>
                  </a:lnTo>
                  <a:lnTo>
                    <a:pt x="513" y="360"/>
                  </a:lnTo>
                  <a:lnTo>
                    <a:pt x="513" y="333"/>
                  </a:lnTo>
                  <a:cubicBezTo>
                    <a:pt x="529" y="340"/>
                    <a:pt x="536" y="356"/>
                    <a:pt x="540" y="377"/>
                  </a:cubicBezTo>
                  <a:close/>
                  <a:moveTo>
                    <a:pt x="282" y="0"/>
                  </a:moveTo>
                  <a:cubicBezTo>
                    <a:pt x="315" y="0"/>
                    <a:pt x="344" y="16"/>
                    <a:pt x="366" y="41"/>
                  </a:cubicBezTo>
                  <a:cubicBezTo>
                    <a:pt x="379" y="58"/>
                    <a:pt x="390" y="78"/>
                    <a:pt x="395" y="101"/>
                  </a:cubicBezTo>
                  <a:cubicBezTo>
                    <a:pt x="403" y="99"/>
                    <a:pt x="415" y="98"/>
                    <a:pt x="418" y="107"/>
                  </a:cubicBezTo>
                  <a:cubicBezTo>
                    <a:pt x="423" y="120"/>
                    <a:pt x="421" y="151"/>
                    <a:pt x="412" y="154"/>
                  </a:cubicBezTo>
                  <a:cubicBezTo>
                    <a:pt x="408" y="156"/>
                    <a:pt x="403" y="156"/>
                    <a:pt x="398" y="155"/>
                  </a:cubicBezTo>
                  <a:cubicBezTo>
                    <a:pt x="398" y="163"/>
                    <a:pt x="396" y="171"/>
                    <a:pt x="394" y="179"/>
                  </a:cubicBezTo>
                  <a:cubicBezTo>
                    <a:pt x="386" y="180"/>
                    <a:pt x="378" y="182"/>
                    <a:pt x="370" y="183"/>
                  </a:cubicBezTo>
                  <a:cubicBezTo>
                    <a:pt x="375" y="169"/>
                    <a:pt x="377" y="154"/>
                    <a:pt x="377" y="138"/>
                  </a:cubicBezTo>
                  <a:cubicBezTo>
                    <a:pt x="377" y="117"/>
                    <a:pt x="373" y="98"/>
                    <a:pt x="365" y="81"/>
                  </a:cubicBezTo>
                  <a:cubicBezTo>
                    <a:pt x="301" y="132"/>
                    <a:pt x="218" y="95"/>
                    <a:pt x="197" y="86"/>
                  </a:cubicBezTo>
                  <a:cubicBezTo>
                    <a:pt x="190" y="101"/>
                    <a:pt x="187" y="119"/>
                    <a:pt x="187" y="138"/>
                  </a:cubicBezTo>
                  <a:cubicBezTo>
                    <a:pt x="187" y="154"/>
                    <a:pt x="189" y="169"/>
                    <a:pt x="194" y="183"/>
                  </a:cubicBezTo>
                  <a:cubicBezTo>
                    <a:pt x="186" y="181"/>
                    <a:pt x="178" y="180"/>
                    <a:pt x="170" y="179"/>
                  </a:cubicBezTo>
                  <a:cubicBezTo>
                    <a:pt x="168" y="171"/>
                    <a:pt x="167" y="163"/>
                    <a:pt x="166" y="155"/>
                  </a:cubicBezTo>
                  <a:cubicBezTo>
                    <a:pt x="161" y="156"/>
                    <a:pt x="156" y="156"/>
                    <a:pt x="152" y="154"/>
                  </a:cubicBezTo>
                  <a:cubicBezTo>
                    <a:pt x="143" y="151"/>
                    <a:pt x="141" y="120"/>
                    <a:pt x="146" y="107"/>
                  </a:cubicBezTo>
                  <a:cubicBezTo>
                    <a:pt x="149" y="98"/>
                    <a:pt x="161" y="99"/>
                    <a:pt x="169" y="101"/>
                  </a:cubicBezTo>
                  <a:cubicBezTo>
                    <a:pt x="174" y="78"/>
                    <a:pt x="185" y="58"/>
                    <a:pt x="198" y="41"/>
                  </a:cubicBezTo>
                  <a:cubicBezTo>
                    <a:pt x="220" y="16"/>
                    <a:pt x="249" y="0"/>
                    <a:pt x="2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26348" y="2445651"/>
            <a:ext cx="896928" cy="896928"/>
            <a:chOff x="5735752" y="4046610"/>
            <a:chExt cx="720495" cy="720495"/>
          </a:xfrm>
        </p:grpSpPr>
        <p:sp>
          <p:nvSpPr>
            <p:cNvPr id="19" name="椭圆 18"/>
            <p:cNvSpPr/>
            <p:nvPr/>
          </p:nvSpPr>
          <p:spPr>
            <a:xfrm>
              <a:off x="5735752" y="4046610"/>
              <a:ext cx="720495" cy="720495"/>
            </a:xfrm>
            <a:prstGeom prst="ellipse">
              <a:avLst/>
            </a:prstGeom>
            <a:solidFill>
              <a:srgbClr val="4B607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870133" y="4192302"/>
              <a:ext cx="401113" cy="429113"/>
            </a:xfrm>
            <a:custGeom>
              <a:avLst/>
              <a:gdLst>
                <a:gd name="T0" fmla="*/ 224 w 593"/>
                <a:gd name="T1" fmla="*/ 394 h 633"/>
                <a:gd name="T2" fmla="*/ 213 w 593"/>
                <a:gd name="T3" fmla="*/ 358 h 633"/>
                <a:gd name="T4" fmla="*/ 259 w 593"/>
                <a:gd name="T5" fmla="*/ 173 h 633"/>
                <a:gd name="T6" fmla="*/ 307 w 593"/>
                <a:gd name="T7" fmla="*/ 323 h 633"/>
                <a:gd name="T8" fmla="*/ 367 w 593"/>
                <a:gd name="T9" fmla="*/ 149 h 633"/>
                <a:gd name="T10" fmla="*/ 234 w 593"/>
                <a:gd name="T11" fmla="*/ 296 h 633"/>
                <a:gd name="T12" fmla="*/ 223 w 593"/>
                <a:gd name="T13" fmla="*/ 315 h 633"/>
                <a:gd name="T14" fmla="*/ 304 w 593"/>
                <a:gd name="T15" fmla="*/ 363 h 633"/>
                <a:gd name="T16" fmla="*/ 391 w 593"/>
                <a:gd name="T17" fmla="*/ 127 h 633"/>
                <a:gd name="T18" fmla="*/ 395 w 593"/>
                <a:gd name="T19" fmla="*/ 81 h 633"/>
                <a:gd name="T20" fmla="*/ 391 w 593"/>
                <a:gd name="T21" fmla="*/ 127 h 633"/>
                <a:gd name="T22" fmla="*/ 463 w 593"/>
                <a:gd name="T23" fmla="*/ 149 h 633"/>
                <a:gd name="T24" fmla="*/ 417 w 593"/>
                <a:gd name="T25" fmla="*/ 154 h 633"/>
                <a:gd name="T26" fmla="*/ 338 w 593"/>
                <a:gd name="T27" fmla="*/ 107 h 633"/>
                <a:gd name="T28" fmla="*/ 319 w 593"/>
                <a:gd name="T29" fmla="*/ 65 h 633"/>
                <a:gd name="T30" fmla="*/ 338 w 593"/>
                <a:gd name="T31" fmla="*/ 107 h 633"/>
                <a:gd name="T32" fmla="*/ 261 w 593"/>
                <a:gd name="T33" fmla="*/ 79 h 633"/>
                <a:gd name="T34" fmla="*/ 266 w 593"/>
                <a:gd name="T35" fmla="*/ 125 h 633"/>
                <a:gd name="T36" fmla="*/ 435 w 593"/>
                <a:gd name="T37" fmla="*/ 226 h 633"/>
                <a:gd name="T38" fmla="*/ 477 w 593"/>
                <a:gd name="T39" fmla="*/ 207 h 633"/>
                <a:gd name="T40" fmla="*/ 435 w 593"/>
                <a:gd name="T41" fmla="*/ 226 h 633"/>
                <a:gd name="T42" fmla="*/ 218 w 593"/>
                <a:gd name="T43" fmla="*/ 324 h 633"/>
                <a:gd name="T44" fmla="*/ 206 w 593"/>
                <a:gd name="T45" fmla="*/ 344 h 633"/>
                <a:gd name="T46" fmla="*/ 288 w 593"/>
                <a:gd name="T47" fmla="*/ 391 h 633"/>
                <a:gd name="T48" fmla="*/ 216 w 593"/>
                <a:gd name="T49" fmla="*/ 633 h 633"/>
                <a:gd name="T50" fmla="*/ 231 w 593"/>
                <a:gd name="T51" fmla="*/ 37 h 633"/>
                <a:gd name="T52" fmla="*/ 564 w 593"/>
                <a:gd name="T53" fmla="*/ 180 h 633"/>
                <a:gd name="T54" fmla="*/ 569 w 593"/>
                <a:gd name="T55" fmla="*/ 276 h 633"/>
                <a:gd name="T56" fmla="*/ 586 w 593"/>
                <a:gd name="T57" fmla="*/ 396 h 633"/>
                <a:gd name="T58" fmla="*/ 565 w 593"/>
                <a:gd name="T59" fmla="*/ 498 h 633"/>
                <a:gd name="T60" fmla="*/ 442 w 593"/>
                <a:gd name="T61" fmla="*/ 526 h 633"/>
                <a:gd name="T62" fmla="*/ 216 w 593"/>
                <a:gd name="T6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177626" y="2445651"/>
            <a:ext cx="896928" cy="896928"/>
            <a:chOff x="5735752" y="5029310"/>
            <a:chExt cx="720495" cy="720495"/>
          </a:xfrm>
        </p:grpSpPr>
        <p:sp>
          <p:nvSpPr>
            <p:cNvPr id="22" name="椭圆 21"/>
            <p:cNvSpPr/>
            <p:nvPr/>
          </p:nvSpPr>
          <p:spPr>
            <a:xfrm>
              <a:off x="5735752" y="5029310"/>
              <a:ext cx="720495" cy="720495"/>
            </a:xfrm>
            <a:prstGeom prst="ellipse">
              <a:avLst/>
            </a:prstGeom>
            <a:solidFill>
              <a:srgbClr val="4B607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27"/>
            <p:cNvSpPr>
              <a:spLocks noEditPoints="1"/>
            </p:cNvSpPr>
            <p:nvPr/>
          </p:nvSpPr>
          <p:spPr bwMode="auto">
            <a:xfrm>
              <a:off x="5850198" y="5182740"/>
              <a:ext cx="461688" cy="407822"/>
            </a:xfrm>
            <a:custGeom>
              <a:avLst/>
              <a:gdLst>
                <a:gd name="T0" fmla="*/ 284 w 683"/>
                <a:gd name="T1" fmla="*/ 381 h 601"/>
                <a:gd name="T2" fmla="*/ 595 w 683"/>
                <a:gd name="T3" fmla="*/ 392 h 601"/>
                <a:gd name="T4" fmla="*/ 589 w 683"/>
                <a:gd name="T5" fmla="*/ 359 h 601"/>
                <a:gd name="T6" fmla="*/ 285 w 683"/>
                <a:gd name="T7" fmla="*/ 371 h 601"/>
                <a:gd name="T8" fmla="*/ 589 w 683"/>
                <a:gd name="T9" fmla="*/ 359 h 601"/>
                <a:gd name="T10" fmla="*/ 282 w 683"/>
                <a:gd name="T11" fmla="*/ 338 h 601"/>
                <a:gd name="T12" fmla="*/ 591 w 683"/>
                <a:gd name="T13" fmla="*/ 349 h 601"/>
                <a:gd name="T14" fmla="*/ 269 w 683"/>
                <a:gd name="T15" fmla="*/ 324 h 601"/>
                <a:gd name="T16" fmla="*/ 607 w 683"/>
                <a:gd name="T17" fmla="*/ 408 h 601"/>
                <a:gd name="T18" fmla="*/ 261 w 683"/>
                <a:gd name="T19" fmla="*/ 432 h 601"/>
                <a:gd name="T20" fmla="*/ 242 w 683"/>
                <a:gd name="T21" fmla="*/ 316 h 601"/>
                <a:gd name="T22" fmla="*/ 607 w 683"/>
                <a:gd name="T23" fmla="*/ 300 h 601"/>
                <a:gd name="T24" fmla="*/ 269 w 683"/>
                <a:gd name="T25" fmla="*/ 324 h 601"/>
                <a:gd name="T26" fmla="*/ 345 w 683"/>
                <a:gd name="T27" fmla="*/ 39 h 601"/>
                <a:gd name="T28" fmla="*/ 335 w 683"/>
                <a:gd name="T29" fmla="*/ 3 h 601"/>
                <a:gd name="T30" fmla="*/ 350 w 683"/>
                <a:gd name="T31" fmla="*/ 1 h 601"/>
                <a:gd name="T32" fmla="*/ 411 w 683"/>
                <a:gd name="T33" fmla="*/ 39 h 601"/>
                <a:gd name="T34" fmla="*/ 367 w 683"/>
                <a:gd name="T35" fmla="*/ 56 h 601"/>
                <a:gd name="T36" fmla="*/ 366 w 683"/>
                <a:gd name="T37" fmla="*/ 105 h 601"/>
                <a:gd name="T38" fmla="*/ 353 w 683"/>
                <a:gd name="T39" fmla="*/ 218 h 601"/>
                <a:gd name="T40" fmla="*/ 380 w 683"/>
                <a:gd name="T41" fmla="*/ 107 h 601"/>
                <a:gd name="T42" fmla="*/ 486 w 683"/>
                <a:gd name="T43" fmla="*/ 87 h 601"/>
                <a:gd name="T44" fmla="*/ 441 w 683"/>
                <a:gd name="T45" fmla="*/ 285 h 601"/>
                <a:gd name="T46" fmla="*/ 406 w 683"/>
                <a:gd name="T47" fmla="*/ 285 h 601"/>
                <a:gd name="T48" fmla="*/ 361 w 683"/>
                <a:gd name="T49" fmla="*/ 87 h 601"/>
                <a:gd name="T50" fmla="*/ 430 w 683"/>
                <a:gd name="T51" fmla="*/ 30 h 601"/>
                <a:gd name="T52" fmla="*/ 429 w 683"/>
                <a:gd name="T53" fmla="*/ 88 h 601"/>
                <a:gd name="T54" fmla="*/ 237 w 683"/>
                <a:gd name="T55" fmla="*/ 540 h 601"/>
                <a:gd name="T56" fmla="*/ 637 w 683"/>
                <a:gd name="T57" fmla="*/ 553 h 601"/>
                <a:gd name="T58" fmla="*/ 237 w 683"/>
                <a:gd name="T59" fmla="*/ 540 h 601"/>
                <a:gd name="T60" fmla="*/ 634 w 683"/>
                <a:gd name="T61" fmla="*/ 515 h 601"/>
                <a:gd name="T62" fmla="*/ 239 w 683"/>
                <a:gd name="T63" fmla="*/ 528 h 601"/>
                <a:gd name="T64" fmla="*/ 231 w 683"/>
                <a:gd name="T65" fmla="*/ 491 h 601"/>
                <a:gd name="T66" fmla="*/ 635 w 683"/>
                <a:gd name="T67" fmla="*/ 504 h 601"/>
                <a:gd name="T68" fmla="*/ 231 w 683"/>
                <a:gd name="T69" fmla="*/ 491 h 601"/>
                <a:gd name="T70" fmla="*/ 652 w 683"/>
                <a:gd name="T71" fmla="*/ 570 h 601"/>
                <a:gd name="T72" fmla="*/ 219 w 683"/>
                <a:gd name="T73" fmla="*/ 598 h 601"/>
                <a:gd name="T74" fmla="*/ 683 w 683"/>
                <a:gd name="T75" fmla="*/ 580 h 601"/>
                <a:gd name="T76" fmla="*/ 662 w 683"/>
                <a:gd name="T77" fmla="*/ 447 h 601"/>
                <a:gd name="T78" fmla="*/ 219 w 683"/>
                <a:gd name="T79" fmla="*/ 475 h 601"/>
                <a:gd name="T80" fmla="*/ 223 w 683"/>
                <a:gd name="T81" fmla="*/ 189 h 601"/>
                <a:gd name="T82" fmla="*/ 103 w 683"/>
                <a:gd name="T83" fmla="*/ 549 h 601"/>
                <a:gd name="T84" fmla="*/ 223 w 683"/>
                <a:gd name="T85" fmla="*/ 189 h 601"/>
                <a:gd name="T86" fmla="*/ 72 w 683"/>
                <a:gd name="T87" fmla="*/ 534 h 601"/>
                <a:gd name="T88" fmla="*/ 213 w 683"/>
                <a:gd name="T89" fmla="*/ 187 h 601"/>
                <a:gd name="T90" fmla="*/ 183 w 683"/>
                <a:gd name="T91" fmla="*/ 168 h 601"/>
                <a:gd name="T92" fmla="*/ 62 w 683"/>
                <a:gd name="T93" fmla="*/ 531 h 601"/>
                <a:gd name="T94" fmla="*/ 183 w 683"/>
                <a:gd name="T95" fmla="*/ 168 h 601"/>
                <a:gd name="T96" fmla="*/ 114 w 683"/>
                <a:gd name="T97" fmla="*/ 568 h 601"/>
                <a:gd name="T98" fmla="*/ 280 w 683"/>
                <a:gd name="T99" fmla="*/ 192 h 601"/>
                <a:gd name="T100" fmla="*/ 112 w 683"/>
                <a:gd name="T101" fmla="*/ 597 h 601"/>
                <a:gd name="T102" fmla="*/ 4 w 683"/>
                <a:gd name="T103" fmla="*/ 536 h 601"/>
                <a:gd name="T104" fmla="*/ 173 w 683"/>
                <a:gd name="T105" fmla="*/ 15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3" h="601">
                  <a:moveTo>
                    <a:pt x="591" y="381"/>
                  </a:moveTo>
                  <a:lnTo>
                    <a:pt x="284" y="381"/>
                  </a:lnTo>
                  <a:cubicBezTo>
                    <a:pt x="284" y="385"/>
                    <a:pt x="283" y="389"/>
                    <a:pt x="282" y="392"/>
                  </a:cubicBezTo>
                  <a:lnTo>
                    <a:pt x="595" y="392"/>
                  </a:lnTo>
                  <a:cubicBezTo>
                    <a:pt x="593" y="389"/>
                    <a:pt x="592" y="385"/>
                    <a:pt x="591" y="381"/>
                  </a:cubicBezTo>
                  <a:close/>
                  <a:moveTo>
                    <a:pt x="589" y="359"/>
                  </a:moveTo>
                  <a:lnTo>
                    <a:pt x="285" y="359"/>
                  </a:lnTo>
                  <a:cubicBezTo>
                    <a:pt x="285" y="363"/>
                    <a:pt x="285" y="367"/>
                    <a:pt x="285" y="371"/>
                  </a:cubicBezTo>
                  <a:lnTo>
                    <a:pt x="589" y="371"/>
                  </a:lnTo>
                  <a:cubicBezTo>
                    <a:pt x="588" y="367"/>
                    <a:pt x="588" y="363"/>
                    <a:pt x="589" y="359"/>
                  </a:cubicBezTo>
                  <a:close/>
                  <a:moveTo>
                    <a:pt x="595" y="338"/>
                  </a:moveTo>
                  <a:lnTo>
                    <a:pt x="282" y="338"/>
                  </a:lnTo>
                  <a:cubicBezTo>
                    <a:pt x="283" y="342"/>
                    <a:pt x="284" y="345"/>
                    <a:pt x="284" y="349"/>
                  </a:cubicBezTo>
                  <a:lnTo>
                    <a:pt x="591" y="349"/>
                  </a:lnTo>
                  <a:cubicBezTo>
                    <a:pt x="592" y="345"/>
                    <a:pt x="593" y="341"/>
                    <a:pt x="595" y="338"/>
                  </a:cubicBezTo>
                  <a:close/>
                  <a:moveTo>
                    <a:pt x="269" y="324"/>
                  </a:moveTo>
                  <a:lnTo>
                    <a:pt x="269" y="408"/>
                  </a:lnTo>
                  <a:lnTo>
                    <a:pt x="607" y="408"/>
                  </a:lnTo>
                  <a:lnTo>
                    <a:pt x="607" y="432"/>
                  </a:lnTo>
                  <a:lnTo>
                    <a:pt x="261" y="432"/>
                  </a:lnTo>
                  <a:cubicBezTo>
                    <a:pt x="251" y="432"/>
                    <a:pt x="242" y="425"/>
                    <a:pt x="242" y="416"/>
                  </a:cubicBezTo>
                  <a:lnTo>
                    <a:pt x="242" y="316"/>
                  </a:lnTo>
                  <a:cubicBezTo>
                    <a:pt x="242" y="307"/>
                    <a:pt x="251" y="300"/>
                    <a:pt x="261" y="300"/>
                  </a:cubicBezTo>
                  <a:lnTo>
                    <a:pt x="607" y="300"/>
                  </a:lnTo>
                  <a:lnTo>
                    <a:pt x="607" y="324"/>
                  </a:lnTo>
                  <a:lnTo>
                    <a:pt x="269" y="324"/>
                  </a:lnTo>
                  <a:close/>
                  <a:moveTo>
                    <a:pt x="367" y="56"/>
                  </a:moveTo>
                  <a:cubicBezTo>
                    <a:pt x="354" y="55"/>
                    <a:pt x="348" y="48"/>
                    <a:pt x="345" y="39"/>
                  </a:cubicBezTo>
                  <a:cubicBezTo>
                    <a:pt x="342" y="31"/>
                    <a:pt x="343" y="26"/>
                    <a:pt x="343" y="18"/>
                  </a:cubicBezTo>
                  <a:cubicBezTo>
                    <a:pt x="342" y="8"/>
                    <a:pt x="336" y="5"/>
                    <a:pt x="335" y="3"/>
                  </a:cubicBezTo>
                  <a:cubicBezTo>
                    <a:pt x="335" y="2"/>
                    <a:pt x="337" y="1"/>
                    <a:pt x="341" y="1"/>
                  </a:cubicBezTo>
                  <a:cubicBezTo>
                    <a:pt x="344" y="1"/>
                    <a:pt x="347" y="0"/>
                    <a:pt x="350" y="1"/>
                  </a:cubicBezTo>
                  <a:cubicBezTo>
                    <a:pt x="356" y="1"/>
                    <a:pt x="365" y="2"/>
                    <a:pt x="366" y="2"/>
                  </a:cubicBezTo>
                  <a:cubicBezTo>
                    <a:pt x="385" y="6"/>
                    <a:pt x="409" y="16"/>
                    <a:pt x="411" y="39"/>
                  </a:cubicBezTo>
                  <a:cubicBezTo>
                    <a:pt x="413" y="49"/>
                    <a:pt x="412" y="61"/>
                    <a:pt x="402" y="65"/>
                  </a:cubicBezTo>
                  <a:cubicBezTo>
                    <a:pt x="395" y="55"/>
                    <a:pt x="378" y="57"/>
                    <a:pt x="367" y="56"/>
                  </a:cubicBezTo>
                  <a:close/>
                  <a:moveTo>
                    <a:pt x="394" y="102"/>
                  </a:moveTo>
                  <a:cubicBezTo>
                    <a:pt x="385" y="99"/>
                    <a:pt x="378" y="99"/>
                    <a:pt x="366" y="105"/>
                  </a:cubicBezTo>
                  <a:cubicBezTo>
                    <a:pt x="342" y="116"/>
                    <a:pt x="331" y="144"/>
                    <a:pt x="333" y="169"/>
                  </a:cubicBezTo>
                  <a:cubicBezTo>
                    <a:pt x="334" y="186"/>
                    <a:pt x="341" y="205"/>
                    <a:pt x="353" y="218"/>
                  </a:cubicBezTo>
                  <a:cubicBezTo>
                    <a:pt x="349" y="207"/>
                    <a:pt x="346" y="195"/>
                    <a:pt x="345" y="184"/>
                  </a:cubicBezTo>
                  <a:cubicBezTo>
                    <a:pt x="343" y="154"/>
                    <a:pt x="354" y="121"/>
                    <a:pt x="380" y="107"/>
                  </a:cubicBezTo>
                  <a:cubicBezTo>
                    <a:pt x="385" y="105"/>
                    <a:pt x="390" y="103"/>
                    <a:pt x="394" y="102"/>
                  </a:cubicBezTo>
                  <a:close/>
                  <a:moveTo>
                    <a:pt x="486" y="87"/>
                  </a:moveTo>
                  <a:cubicBezTo>
                    <a:pt x="519" y="102"/>
                    <a:pt x="539" y="139"/>
                    <a:pt x="537" y="182"/>
                  </a:cubicBezTo>
                  <a:cubicBezTo>
                    <a:pt x="533" y="239"/>
                    <a:pt x="490" y="285"/>
                    <a:pt x="441" y="285"/>
                  </a:cubicBezTo>
                  <a:cubicBezTo>
                    <a:pt x="435" y="285"/>
                    <a:pt x="429" y="280"/>
                    <a:pt x="424" y="278"/>
                  </a:cubicBezTo>
                  <a:cubicBezTo>
                    <a:pt x="418" y="280"/>
                    <a:pt x="412" y="285"/>
                    <a:pt x="406" y="285"/>
                  </a:cubicBezTo>
                  <a:cubicBezTo>
                    <a:pt x="357" y="285"/>
                    <a:pt x="315" y="239"/>
                    <a:pt x="311" y="182"/>
                  </a:cubicBezTo>
                  <a:cubicBezTo>
                    <a:pt x="308" y="139"/>
                    <a:pt x="329" y="102"/>
                    <a:pt x="361" y="87"/>
                  </a:cubicBezTo>
                  <a:cubicBezTo>
                    <a:pt x="385" y="75"/>
                    <a:pt x="397" y="79"/>
                    <a:pt x="417" y="88"/>
                  </a:cubicBezTo>
                  <a:cubicBezTo>
                    <a:pt x="415" y="72"/>
                    <a:pt x="414" y="48"/>
                    <a:pt x="430" y="30"/>
                  </a:cubicBezTo>
                  <a:cubicBezTo>
                    <a:pt x="434" y="28"/>
                    <a:pt x="443" y="32"/>
                    <a:pt x="443" y="40"/>
                  </a:cubicBezTo>
                  <a:cubicBezTo>
                    <a:pt x="430" y="55"/>
                    <a:pt x="429" y="76"/>
                    <a:pt x="429" y="88"/>
                  </a:cubicBezTo>
                  <a:cubicBezTo>
                    <a:pt x="450" y="79"/>
                    <a:pt x="462" y="75"/>
                    <a:pt x="486" y="87"/>
                  </a:cubicBezTo>
                  <a:close/>
                  <a:moveTo>
                    <a:pt x="237" y="540"/>
                  </a:moveTo>
                  <a:lnTo>
                    <a:pt x="635" y="540"/>
                  </a:lnTo>
                  <a:cubicBezTo>
                    <a:pt x="635" y="544"/>
                    <a:pt x="636" y="549"/>
                    <a:pt x="637" y="553"/>
                  </a:cubicBezTo>
                  <a:lnTo>
                    <a:pt x="231" y="553"/>
                  </a:lnTo>
                  <a:cubicBezTo>
                    <a:pt x="234" y="549"/>
                    <a:pt x="236" y="545"/>
                    <a:pt x="237" y="540"/>
                  </a:cubicBezTo>
                  <a:close/>
                  <a:moveTo>
                    <a:pt x="239" y="515"/>
                  </a:moveTo>
                  <a:lnTo>
                    <a:pt x="634" y="515"/>
                  </a:lnTo>
                  <a:cubicBezTo>
                    <a:pt x="634" y="520"/>
                    <a:pt x="634" y="524"/>
                    <a:pt x="634" y="528"/>
                  </a:cubicBezTo>
                  <a:lnTo>
                    <a:pt x="239" y="528"/>
                  </a:lnTo>
                  <a:cubicBezTo>
                    <a:pt x="240" y="524"/>
                    <a:pt x="240" y="520"/>
                    <a:pt x="239" y="515"/>
                  </a:cubicBezTo>
                  <a:close/>
                  <a:moveTo>
                    <a:pt x="231" y="491"/>
                  </a:moveTo>
                  <a:lnTo>
                    <a:pt x="637" y="491"/>
                  </a:lnTo>
                  <a:cubicBezTo>
                    <a:pt x="636" y="495"/>
                    <a:pt x="635" y="499"/>
                    <a:pt x="635" y="504"/>
                  </a:cubicBezTo>
                  <a:lnTo>
                    <a:pt x="237" y="504"/>
                  </a:lnTo>
                  <a:cubicBezTo>
                    <a:pt x="236" y="499"/>
                    <a:pt x="234" y="495"/>
                    <a:pt x="231" y="491"/>
                  </a:cubicBezTo>
                  <a:close/>
                  <a:moveTo>
                    <a:pt x="652" y="475"/>
                  </a:moveTo>
                  <a:lnTo>
                    <a:pt x="652" y="570"/>
                  </a:lnTo>
                  <a:lnTo>
                    <a:pt x="219" y="570"/>
                  </a:lnTo>
                  <a:lnTo>
                    <a:pt x="219" y="598"/>
                  </a:lnTo>
                  <a:lnTo>
                    <a:pt x="662" y="598"/>
                  </a:lnTo>
                  <a:cubicBezTo>
                    <a:pt x="674" y="598"/>
                    <a:pt x="683" y="590"/>
                    <a:pt x="683" y="580"/>
                  </a:cubicBezTo>
                  <a:lnTo>
                    <a:pt x="683" y="465"/>
                  </a:lnTo>
                  <a:cubicBezTo>
                    <a:pt x="683" y="455"/>
                    <a:pt x="674" y="447"/>
                    <a:pt x="662" y="447"/>
                  </a:cubicBezTo>
                  <a:lnTo>
                    <a:pt x="219" y="447"/>
                  </a:lnTo>
                  <a:lnTo>
                    <a:pt x="219" y="475"/>
                  </a:lnTo>
                  <a:lnTo>
                    <a:pt x="652" y="475"/>
                  </a:lnTo>
                  <a:close/>
                  <a:moveTo>
                    <a:pt x="223" y="189"/>
                  </a:moveTo>
                  <a:lnTo>
                    <a:pt x="93" y="543"/>
                  </a:lnTo>
                  <a:cubicBezTo>
                    <a:pt x="97" y="545"/>
                    <a:pt x="100" y="547"/>
                    <a:pt x="103" y="549"/>
                  </a:cubicBezTo>
                  <a:lnTo>
                    <a:pt x="236" y="188"/>
                  </a:lnTo>
                  <a:cubicBezTo>
                    <a:pt x="232" y="189"/>
                    <a:pt x="228" y="189"/>
                    <a:pt x="223" y="189"/>
                  </a:cubicBezTo>
                  <a:close/>
                  <a:moveTo>
                    <a:pt x="201" y="183"/>
                  </a:moveTo>
                  <a:lnTo>
                    <a:pt x="72" y="534"/>
                  </a:lnTo>
                  <a:cubicBezTo>
                    <a:pt x="76" y="535"/>
                    <a:pt x="79" y="537"/>
                    <a:pt x="83" y="538"/>
                  </a:cubicBezTo>
                  <a:lnTo>
                    <a:pt x="213" y="187"/>
                  </a:lnTo>
                  <a:cubicBezTo>
                    <a:pt x="209" y="186"/>
                    <a:pt x="205" y="185"/>
                    <a:pt x="201" y="183"/>
                  </a:cubicBezTo>
                  <a:close/>
                  <a:moveTo>
                    <a:pt x="183" y="168"/>
                  </a:moveTo>
                  <a:lnTo>
                    <a:pt x="50" y="529"/>
                  </a:lnTo>
                  <a:cubicBezTo>
                    <a:pt x="53" y="530"/>
                    <a:pt x="57" y="531"/>
                    <a:pt x="62" y="531"/>
                  </a:cubicBezTo>
                  <a:lnTo>
                    <a:pt x="192" y="177"/>
                  </a:lnTo>
                  <a:cubicBezTo>
                    <a:pt x="189" y="175"/>
                    <a:pt x="185" y="172"/>
                    <a:pt x="183" y="168"/>
                  </a:cubicBezTo>
                  <a:close/>
                  <a:moveTo>
                    <a:pt x="31" y="537"/>
                  </a:moveTo>
                  <a:lnTo>
                    <a:pt x="114" y="568"/>
                  </a:lnTo>
                  <a:lnTo>
                    <a:pt x="256" y="183"/>
                  </a:lnTo>
                  <a:lnTo>
                    <a:pt x="280" y="192"/>
                  </a:lnTo>
                  <a:lnTo>
                    <a:pt x="135" y="585"/>
                  </a:lnTo>
                  <a:cubicBezTo>
                    <a:pt x="131" y="595"/>
                    <a:pt x="121" y="601"/>
                    <a:pt x="112" y="597"/>
                  </a:cubicBezTo>
                  <a:lnTo>
                    <a:pt x="13" y="561"/>
                  </a:lnTo>
                  <a:cubicBezTo>
                    <a:pt x="4" y="558"/>
                    <a:pt x="0" y="547"/>
                    <a:pt x="4" y="536"/>
                  </a:cubicBezTo>
                  <a:lnTo>
                    <a:pt x="149" y="144"/>
                  </a:lnTo>
                  <a:lnTo>
                    <a:pt x="173" y="152"/>
                  </a:lnTo>
                  <a:lnTo>
                    <a:pt x="31" y="5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1195666" y="3666931"/>
            <a:ext cx="7689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444F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25" name="TextBox 32"/>
          <p:cNvSpPr txBox="1"/>
          <p:nvPr/>
        </p:nvSpPr>
        <p:spPr>
          <a:xfrm>
            <a:off x="3006899" y="3689256"/>
            <a:ext cx="17242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444F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26" name="TextBox 33"/>
          <p:cNvSpPr txBox="1"/>
          <p:nvPr/>
        </p:nvSpPr>
        <p:spPr>
          <a:xfrm>
            <a:off x="5138225" y="3674415"/>
            <a:ext cx="196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444F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444F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2000" dirty="0">
              <a:solidFill>
                <a:srgbClr val="444F5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Box 34"/>
          <p:cNvSpPr txBox="1"/>
          <p:nvPr/>
        </p:nvSpPr>
        <p:spPr>
          <a:xfrm>
            <a:off x="7577117" y="3641665"/>
            <a:ext cx="183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444F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CN" altLang="en-US" sz="2000" dirty="0">
              <a:solidFill>
                <a:srgbClr val="444F5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35"/>
          <p:cNvSpPr txBox="1"/>
          <p:nvPr/>
        </p:nvSpPr>
        <p:spPr>
          <a:xfrm>
            <a:off x="9707156" y="3689256"/>
            <a:ext cx="183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444F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lang="zh-CN" altLang="en-US" sz="2000" dirty="0">
              <a:solidFill>
                <a:srgbClr val="444F5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195666" y="4198312"/>
            <a:ext cx="768927" cy="1"/>
          </a:xfrm>
          <a:prstGeom prst="line">
            <a:avLst/>
          </a:prstGeom>
          <a:ln w="19050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3006898" y="4201415"/>
            <a:ext cx="1753865" cy="1"/>
          </a:xfrm>
          <a:prstGeom prst="line">
            <a:avLst/>
          </a:prstGeom>
          <a:ln w="19050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138226" y="4159384"/>
            <a:ext cx="1960874" cy="1"/>
          </a:xfrm>
          <a:prstGeom prst="line">
            <a:avLst/>
          </a:prstGeom>
          <a:ln w="19050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7648238" y="4170438"/>
            <a:ext cx="1837865" cy="1"/>
          </a:xfrm>
          <a:prstGeom prst="line">
            <a:avLst/>
          </a:prstGeom>
          <a:ln w="19050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9707157" y="4185169"/>
            <a:ext cx="1837865" cy="1"/>
          </a:xfrm>
          <a:prstGeom prst="line">
            <a:avLst/>
          </a:prstGeom>
          <a:ln w="19050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9"/>
          <p:cNvSpPr txBox="1"/>
          <p:nvPr/>
        </p:nvSpPr>
        <p:spPr>
          <a:xfrm>
            <a:off x="1080747" y="4425931"/>
            <a:ext cx="162814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</a:t>
            </a:r>
            <a:endParaRPr lang="zh-CN" altLang="en-US" sz="2000" b="1" dirty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9"/>
          <p:cNvSpPr txBox="1"/>
          <p:nvPr/>
        </p:nvSpPr>
        <p:spPr>
          <a:xfrm>
            <a:off x="3128454" y="5231405"/>
            <a:ext cx="14023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endParaRPr lang="zh-CN" altLang="en-US" dirty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9"/>
          <p:cNvSpPr txBox="1"/>
          <p:nvPr/>
        </p:nvSpPr>
        <p:spPr>
          <a:xfrm>
            <a:off x="5551170" y="4414539"/>
            <a:ext cx="343692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数据处理</a:t>
            </a:r>
          </a:p>
        </p:txBody>
      </p:sp>
      <p:sp>
        <p:nvSpPr>
          <p:cNvPr id="48" name="文本框 9"/>
          <p:cNvSpPr txBox="1"/>
          <p:nvPr/>
        </p:nvSpPr>
        <p:spPr>
          <a:xfrm>
            <a:off x="7675930" y="4375476"/>
            <a:ext cx="18101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算法及</a:t>
            </a:r>
            <a:r>
              <a:rPr lang="zh-CN" altLang="en-US" sz="2000" b="1" dirty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zh-CN" altLang="en-US" sz="2000" b="1" dirty="0" smtClean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endParaRPr lang="zh-CN" altLang="en-US" sz="2000" b="1" dirty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9"/>
          <p:cNvSpPr txBox="1"/>
          <p:nvPr/>
        </p:nvSpPr>
        <p:spPr>
          <a:xfrm>
            <a:off x="10036639" y="4362487"/>
            <a:ext cx="17164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2D437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项目总结</a:t>
            </a:r>
          </a:p>
        </p:txBody>
      </p:sp>
      <p:sp>
        <p:nvSpPr>
          <p:cNvPr id="57" name="文本框 9"/>
          <p:cNvSpPr txBox="1"/>
          <p:nvPr/>
        </p:nvSpPr>
        <p:spPr>
          <a:xfrm>
            <a:off x="2702560" y="4420235"/>
            <a:ext cx="284861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项目代码结构树形图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4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4" grpId="0"/>
      <p:bldP spid="25" grpId="0"/>
      <p:bldP spid="26" grpId="0"/>
      <p:bldP spid="27" grpId="0"/>
      <p:bldP spid="28" grpId="0"/>
      <p:bldP spid="36" grpId="0"/>
      <p:bldP spid="43" grpId="0"/>
      <p:bldP spid="44" grpId="0"/>
      <p:bldP spid="48" grpId="0"/>
      <p:bldP spid="50" grpId="0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51764" y="1027658"/>
            <a:ext cx="9794240" cy="84347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595500" y="1356828"/>
            <a:ext cx="9001000" cy="271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err="1"/>
              <a:t>TextCNN</a:t>
            </a:r>
            <a:r>
              <a:rPr lang="zh-CN" altLang="zh-CN" sz="1600" dirty="0"/>
              <a:t>常用来做短文本的分类问题，其基本网络结构如下图所示：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93"/>
          <p:cNvSpPr/>
          <p:nvPr/>
        </p:nvSpPr>
        <p:spPr>
          <a:xfrm>
            <a:off x="1180534" y="97278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93"/>
          <p:cNvSpPr/>
          <p:nvPr/>
        </p:nvSpPr>
        <p:spPr>
          <a:xfrm rot="10800000">
            <a:off x="10733191" y="1568682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98345" y="456142"/>
            <a:ext cx="1595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latin typeface="DengXian" panose="02010600030101010101" charset="-122"/>
                <a:ea typeface="DengXian" panose="02010600030101010101" charset="-122"/>
                <a:cs typeface="Times New Roman" panose="02020603050405020304" pitchFamily="18" charset="0"/>
              </a:rPr>
              <a:t>textCNN</a:t>
            </a:r>
            <a:r>
              <a:rPr lang="zh-CN" altLang="en-US" sz="2000" kern="100" dirty="0" smtClean="0">
                <a:latin typeface="DengXian" panose="02010600030101010101" charset="-122"/>
                <a:ea typeface="DengXian" panose="02010600030101010101" charset="-122"/>
                <a:cs typeface="Times New Roman" panose="02020603050405020304" pitchFamily="18" charset="0"/>
              </a:rPr>
              <a:t>算法</a:t>
            </a:r>
            <a:endParaRPr lang="zh-CN" altLang="zh-CN" sz="2000" kern="100" dirty="0">
              <a:effectLst/>
              <a:latin typeface="DengXian" panose="02010600030101010101" charset="-122"/>
              <a:ea typeface="DengXian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44" y="2200303"/>
            <a:ext cx="4152900" cy="40697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298345" y="2044611"/>
            <a:ext cx="58081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 smtClean="0"/>
              <a:t>从</a:t>
            </a:r>
            <a:r>
              <a:rPr lang="zh-CN" altLang="en-US" sz="1600" dirty="0" smtClean="0"/>
              <a:t>左边</a:t>
            </a:r>
            <a:r>
              <a:rPr lang="zh-CN" altLang="zh-CN" sz="1600" dirty="0" smtClean="0"/>
              <a:t>图</a:t>
            </a:r>
            <a:r>
              <a:rPr lang="zh-CN" altLang="zh-CN" sz="1600" dirty="0"/>
              <a:t>不难看出，</a:t>
            </a:r>
            <a:r>
              <a:rPr lang="en-US" altLang="zh-CN" sz="1600" dirty="0" err="1"/>
              <a:t>TextCNN</a:t>
            </a:r>
            <a:r>
              <a:rPr lang="zh-CN" altLang="zh-CN" sz="1600" dirty="0"/>
              <a:t>主要包括嵌入层、卷积层、池化层和全联接</a:t>
            </a:r>
            <a:r>
              <a:rPr lang="en-US" altLang="zh-CN" sz="1600" dirty="0" err="1"/>
              <a:t>softmax</a:t>
            </a:r>
            <a:r>
              <a:rPr lang="zh-CN" altLang="zh-CN" sz="1600" dirty="0"/>
              <a:t>层：</a:t>
            </a:r>
          </a:p>
          <a:p>
            <a:r>
              <a:rPr lang="en-US" altLang="zh-CN" sz="1600" dirty="0"/>
              <a:t>Embedding</a:t>
            </a:r>
            <a:r>
              <a:rPr lang="zh-CN" altLang="zh-CN" sz="1600" dirty="0"/>
              <a:t>：这一层是图中最左边的</a:t>
            </a:r>
            <a:r>
              <a:rPr lang="en-US" altLang="zh-CN" sz="1600" dirty="0"/>
              <a:t>7</a:t>
            </a:r>
            <a:r>
              <a:rPr lang="zh-CN" altLang="zh-CN" sz="1600" dirty="0"/>
              <a:t>乘</a:t>
            </a:r>
            <a:r>
              <a:rPr lang="en-US" altLang="zh-CN" sz="1600" dirty="0"/>
              <a:t>5</a:t>
            </a:r>
            <a:r>
              <a:rPr lang="zh-CN" altLang="zh-CN" sz="1600" dirty="0"/>
              <a:t>的句子矩阵，高为句子中单词的个数，宽为词向量的纬度，这个可以类比为图像中的原始像素点。</a:t>
            </a:r>
          </a:p>
          <a:p>
            <a:r>
              <a:rPr lang="en-US" altLang="zh-CN" sz="1600" dirty="0"/>
              <a:t>Convolution</a:t>
            </a:r>
            <a:r>
              <a:rPr lang="zh-CN" altLang="zh-CN" sz="1600" dirty="0"/>
              <a:t>：这一层经过</a:t>
            </a:r>
            <a:r>
              <a:rPr lang="en-US" altLang="zh-CN" sz="1600" dirty="0"/>
              <a:t> </a:t>
            </a:r>
            <a:r>
              <a:rPr lang="en-US" altLang="zh-CN" sz="1600" dirty="0" err="1"/>
              <a:t>kernel_sizes</a:t>
            </a:r>
            <a:r>
              <a:rPr lang="en-US" altLang="zh-CN" sz="1600" dirty="0"/>
              <a:t>=(2,3,4) </a:t>
            </a:r>
            <a:r>
              <a:rPr lang="zh-CN" altLang="zh-CN" sz="1600" dirty="0"/>
              <a:t>的一维卷积层，每个</a:t>
            </a:r>
            <a:r>
              <a:rPr lang="en-US" altLang="zh-CN" sz="1600" dirty="0" err="1"/>
              <a:t>kernel_size</a:t>
            </a:r>
            <a:r>
              <a:rPr lang="en-US" altLang="zh-CN" sz="1600" dirty="0"/>
              <a:t> </a:t>
            </a:r>
            <a:r>
              <a:rPr lang="zh-CN" altLang="zh-CN" sz="1600" dirty="0"/>
              <a:t>有两个输出</a:t>
            </a:r>
            <a:r>
              <a:rPr lang="en-US" altLang="zh-CN" sz="1600" dirty="0"/>
              <a:t> channel</a:t>
            </a:r>
            <a:r>
              <a:rPr lang="zh-CN" altLang="zh-CN" sz="1600" dirty="0"/>
              <a:t>。</a:t>
            </a:r>
          </a:p>
          <a:p>
            <a:r>
              <a:rPr lang="en-US" altLang="zh-CN" sz="1600" dirty="0" err="1"/>
              <a:t>MaxPolling</a:t>
            </a:r>
            <a:r>
              <a:rPr lang="zh-CN" altLang="zh-CN" sz="1600" dirty="0"/>
              <a:t>：第三层是一个</a:t>
            </a:r>
            <a:r>
              <a:rPr lang="en-US" altLang="zh-CN" sz="1600" dirty="0"/>
              <a:t>1-max pooling</a:t>
            </a:r>
            <a:r>
              <a:rPr lang="zh-CN" altLang="zh-CN" sz="1600" dirty="0"/>
              <a:t>层，这样不同长度句子经过</a:t>
            </a:r>
            <a:r>
              <a:rPr lang="en-US" altLang="zh-CN" sz="1600" dirty="0"/>
              <a:t>pooling</a:t>
            </a:r>
            <a:r>
              <a:rPr lang="zh-CN" altLang="zh-CN" sz="1600" dirty="0"/>
              <a:t>层之后都能变成定长的表示。</a:t>
            </a:r>
          </a:p>
          <a:p>
            <a:r>
              <a:rPr lang="en-US" altLang="zh-CN" sz="1600" dirty="0" err="1"/>
              <a:t>FullConnection</a:t>
            </a:r>
            <a:r>
              <a:rPr lang="en-US" altLang="zh-CN" sz="1600" dirty="0"/>
              <a:t> and </a:t>
            </a:r>
            <a:r>
              <a:rPr lang="en-US" altLang="zh-CN" sz="1600" dirty="0" err="1"/>
              <a:t>Softmax</a:t>
            </a:r>
            <a:r>
              <a:rPr lang="zh-CN" altLang="zh-CN" sz="1600" dirty="0"/>
              <a:t>：最后接一层全连接的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softmax</a:t>
            </a:r>
            <a:r>
              <a:rPr lang="en-US" altLang="zh-CN" sz="1600" dirty="0"/>
              <a:t> </a:t>
            </a:r>
            <a:r>
              <a:rPr lang="zh-CN" altLang="zh-CN" sz="1600" dirty="0"/>
              <a:t>层，输出每个类别的概率。</a:t>
            </a:r>
          </a:p>
          <a:p>
            <a:r>
              <a:rPr lang="zh-CN" altLang="zh-CN" sz="1600" dirty="0"/>
              <a:t>大致过程是：来了一个句子，先根据词向量得到一个二维句子矩阵，然后选择不同的过滤器</a:t>
            </a:r>
            <a:r>
              <a:rPr lang="en-US" altLang="zh-CN" sz="1600" dirty="0"/>
              <a:t>(</a:t>
            </a:r>
            <a:r>
              <a:rPr lang="zh-CN" altLang="zh-CN" sz="1600" dirty="0"/>
              <a:t>大小为</a:t>
            </a:r>
            <a:r>
              <a:rPr lang="en-US" altLang="zh-CN" sz="1600" dirty="0" err="1"/>
              <a:t>filter_size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embedding_len</a:t>
            </a:r>
            <a:r>
              <a:rPr lang="en-US" altLang="zh-CN" sz="1600" dirty="0"/>
              <a:t>)</a:t>
            </a:r>
            <a:r>
              <a:rPr lang="zh-CN" altLang="zh-CN" sz="1600" dirty="0"/>
              <a:t>进行卷积操作得到多个</a:t>
            </a:r>
            <a:r>
              <a:rPr lang="en-US" altLang="zh-CN" sz="1600" dirty="0"/>
              <a:t>feature map, </a:t>
            </a:r>
            <a:r>
              <a:rPr lang="zh-CN" altLang="zh-CN" sz="1600" dirty="0"/>
              <a:t>对每个</a:t>
            </a:r>
            <a:r>
              <a:rPr lang="en-US" altLang="zh-CN" sz="1600" dirty="0"/>
              <a:t>feature map</a:t>
            </a:r>
            <a:r>
              <a:rPr lang="zh-CN" altLang="zh-CN" sz="1600" dirty="0"/>
              <a:t>进行最大池化操作，进而将其拼接起来，最后经过</a:t>
            </a:r>
            <a:r>
              <a:rPr lang="en-US" altLang="zh-CN" sz="1600" dirty="0" err="1"/>
              <a:t>softmax</a:t>
            </a:r>
            <a:r>
              <a:rPr lang="zh-CN" altLang="zh-CN" sz="1600" dirty="0"/>
              <a:t>全联接层进行分类。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51764" y="1027658"/>
            <a:ext cx="9794240" cy="112287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93"/>
          <p:cNvSpPr/>
          <p:nvPr/>
        </p:nvSpPr>
        <p:spPr>
          <a:xfrm>
            <a:off x="1180534" y="97278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93"/>
          <p:cNvSpPr/>
          <p:nvPr/>
        </p:nvSpPr>
        <p:spPr>
          <a:xfrm rot="10800000">
            <a:off x="10733191" y="1821363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34226" y="45614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DengXian" panose="02010600030101010101" charset="-122"/>
                <a:ea typeface="DengXian" panose="02010600030101010101" charset="-122"/>
                <a:cs typeface="Times New Roman" panose="02020603050405020304" pitchFamily="18" charset="0"/>
              </a:rPr>
              <a:t>word2vec</a:t>
            </a:r>
            <a:r>
              <a:rPr lang="zh-CN" altLang="en-US" sz="2000" kern="100" dirty="0" smtClean="0">
                <a:latin typeface="DengXian" panose="02010600030101010101" charset="-122"/>
                <a:ea typeface="DengXian" panose="02010600030101010101" charset="-122"/>
                <a:cs typeface="Times New Roman" panose="02020603050405020304" pitchFamily="18" charset="0"/>
              </a:rPr>
              <a:t>算法</a:t>
            </a:r>
            <a:endParaRPr lang="zh-CN" altLang="zh-CN" sz="2000" kern="100" dirty="0">
              <a:effectLst/>
              <a:latin typeface="DengXian" panose="02010600030101010101" charset="-122"/>
              <a:ea typeface="DengXian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56796" y="1070178"/>
            <a:ext cx="98604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/>
              <a:t>什么是</a:t>
            </a:r>
            <a:r>
              <a:rPr lang="en-US" altLang="zh-CN" sz="1600" b="1" dirty="0" smtClean="0"/>
              <a:t>word2vec</a:t>
            </a:r>
            <a:r>
              <a:rPr lang="zh-CN" altLang="en-US" sz="1600" b="1" dirty="0" smtClean="0"/>
              <a:t>？</a:t>
            </a:r>
            <a:endParaRPr lang="zh-CN" altLang="zh-CN" sz="1600" dirty="0"/>
          </a:p>
          <a:p>
            <a:r>
              <a:rPr lang="zh-CN" altLang="zh-CN" sz="1600" dirty="0" smtClean="0"/>
              <a:t>如果</a:t>
            </a:r>
            <a:r>
              <a:rPr lang="zh-CN" altLang="zh-CN" sz="1600" dirty="0"/>
              <a:t>用一句比较简单的话来总结，</a:t>
            </a:r>
            <a:r>
              <a:rPr lang="en-US" altLang="zh-CN" sz="1600" dirty="0"/>
              <a:t>word2vec</a:t>
            </a:r>
            <a:r>
              <a:rPr lang="zh-CN" altLang="zh-CN" sz="1600" dirty="0"/>
              <a:t>是用一个一层的神经网络</a:t>
            </a:r>
            <a:r>
              <a:rPr lang="en-US" altLang="zh-CN" sz="1600" dirty="0"/>
              <a:t>(</a:t>
            </a:r>
            <a:r>
              <a:rPr lang="zh-CN" altLang="zh-CN" sz="1600" dirty="0"/>
              <a:t>即</a:t>
            </a:r>
            <a:r>
              <a:rPr lang="en-US" altLang="zh-CN" sz="1600" dirty="0"/>
              <a:t>CBOW)</a:t>
            </a:r>
            <a:r>
              <a:rPr lang="zh-CN" altLang="zh-CN" sz="1600" dirty="0"/>
              <a:t>把</a:t>
            </a:r>
            <a:r>
              <a:rPr lang="en-US" altLang="zh-CN" sz="1600" dirty="0"/>
              <a:t>one-hot</a:t>
            </a:r>
            <a:r>
              <a:rPr lang="zh-CN" altLang="zh-CN" sz="1600" dirty="0"/>
              <a:t>形式的稀疏词向量映射称为一个</a:t>
            </a:r>
            <a:r>
              <a:rPr lang="en-US" altLang="zh-CN" sz="1600" dirty="0"/>
              <a:t>n</a:t>
            </a:r>
            <a:r>
              <a:rPr lang="zh-CN" altLang="zh-CN" sz="1600" dirty="0"/>
              <a:t>维</a:t>
            </a:r>
            <a:r>
              <a:rPr lang="en-US" altLang="zh-CN" sz="1600" dirty="0"/>
              <a:t>(n</a:t>
            </a:r>
            <a:r>
              <a:rPr lang="zh-CN" altLang="zh-CN" sz="1600" dirty="0"/>
              <a:t>一般为几百</a:t>
            </a:r>
            <a:r>
              <a:rPr lang="en-US" altLang="zh-CN" sz="1600" dirty="0"/>
              <a:t>)</a:t>
            </a:r>
            <a:r>
              <a:rPr lang="zh-CN" altLang="zh-CN" sz="1600" dirty="0"/>
              <a:t>的稠密向量的过程。为了加快模型训练速度，其中的</a:t>
            </a:r>
            <a:r>
              <a:rPr lang="en-US" altLang="zh-CN" sz="1600" dirty="0"/>
              <a:t>tricks</a:t>
            </a:r>
            <a:r>
              <a:rPr lang="zh-CN" altLang="zh-CN" sz="1600" dirty="0"/>
              <a:t>包括</a:t>
            </a:r>
            <a:r>
              <a:rPr lang="en-US" altLang="zh-CN" sz="1600" dirty="0"/>
              <a:t>Hierarchical </a:t>
            </a:r>
            <a:r>
              <a:rPr lang="en-US" altLang="zh-CN" sz="1600" dirty="0" err="1"/>
              <a:t>softmax</a:t>
            </a:r>
            <a:r>
              <a:rPr lang="zh-CN" altLang="zh-CN" sz="1600" dirty="0"/>
              <a:t>，</a:t>
            </a:r>
            <a:r>
              <a:rPr lang="en-US" altLang="zh-CN" sz="1600" dirty="0"/>
              <a:t>negative sampling, Huffman Tree</a:t>
            </a:r>
            <a:r>
              <a:rPr lang="zh-CN" altLang="zh-CN" sz="1600" dirty="0"/>
              <a:t>等。</a:t>
            </a:r>
          </a:p>
          <a:p>
            <a:r>
              <a:rPr lang="en-US" altLang="zh-CN" sz="1600" dirty="0"/>
              <a:t> </a:t>
            </a:r>
            <a:endParaRPr lang="zh-CN" altLang="zh-CN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180534" y="2321939"/>
            <a:ext cx="9025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两个重要的模型</a:t>
            </a:r>
            <a:r>
              <a:rPr lang="en-US" altLang="zh-CN" sz="1400" dirty="0"/>
              <a:t>CBOW</a:t>
            </a:r>
            <a:r>
              <a:rPr lang="zh-CN" altLang="zh-CN" sz="1400" dirty="0"/>
              <a:t>模型和</a:t>
            </a:r>
            <a:r>
              <a:rPr lang="en-US" altLang="zh-CN" sz="1400" dirty="0"/>
              <a:t>Skip-gram</a:t>
            </a:r>
            <a:r>
              <a:rPr lang="zh-CN" altLang="zh-CN" sz="1400" dirty="0"/>
              <a:t>模型</a:t>
            </a:r>
          </a:p>
          <a:p>
            <a:r>
              <a:rPr lang="en-US" altLang="zh-CN" sz="1400" dirty="0"/>
              <a:t>	a</a:t>
            </a:r>
            <a:r>
              <a:rPr lang="zh-CN" altLang="zh-CN" sz="1400" dirty="0"/>
              <a:t>、如果是用一个词语作为输入，来预测它周围的上下文，那这个模型叫做</a:t>
            </a:r>
            <a:r>
              <a:rPr lang="en-US" altLang="zh-CN" sz="1400" dirty="0"/>
              <a:t>Skip-gram </a:t>
            </a:r>
            <a:r>
              <a:rPr lang="zh-CN" altLang="zh-CN" sz="1400" dirty="0"/>
              <a:t>模型</a:t>
            </a:r>
          </a:p>
          <a:p>
            <a:r>
              <a:rPr lang="en-US" altLang="zh-CN" sz="1400" dirty="0"/>
              <a:t>	b</a:t>
            </a:r>
            <a:r>
              <a:rPr lang="zh-CN" altLang="zh-CN" sz="1400" dirty="0"/>
              <a:t>、而如果是拿一个词语的上下文作为输入，来预测这个词语本身，则是</a:t>
            </a:r>
            <a:r>
              <a:rPr lang="en-US" altLang="zh-CN" sz="1400" dirty="0"/>
              <a:t>CBOW </a:t>
            </a:r>
            <a:r>
              <a:rPr lang="zh-CN" altLang="zh-CN" sz="1400" dirty="0"/>
              <a:t>模型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  <p:pic>
        <p:nvPicPr>
          <p:cNvPr id="10" name="图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88" y="3268044"/>
            <a:ext cx="4395503" cy="32174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58000" y="3843867"/>
            <a:ext cx="347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CBOW</a:t>
            </a:r>
            <a:r>
              <a:rPr lang="zh-CN" altLang="zh-CN" dirty="0"/>
              <a:t>就是根据某个词前面的</a:t>
            </a:r>
            <a:r>
              <a:rPr lang="en-US" altLang="zh-CN" dirty="0"/>
              <a:t>C</a:t>
            </a:r>
            <a:r>
              <a:rPr lang="zh-CN" altLang="zh-CN" dirty="0"/>
              <a:t>个词或者前后</a:t>
            </a:r>
            <a:r>
              <a:rPr lang="en-US" altLang="zh-CN" dirty="0"/>
              <a:t>C</a:t>
            </a:r>
            <a:r>
              <a:rPr lang="zh-CN" altLang="zh-CN" dirty="0"/>
              <a:t>个连续的词，来计算某个词出现的概率。</a:t>
            </a:r>
            <a:r>
              <a:rPr lang="en-US" altLang="zh-CN" dirty="0"/>
              <a:t>Skip-Gram Model</a:t>
            </a:r>
            <a:r>
              <a:rPr lang="zh-CN" altLang="zh-CN" dirty="0"/>
              <a:t>相反，是根据某个词，然后分别计算它前后出现某几个词的各个概率。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34226" y="45614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DengXian" panose="02010600030101010101" charset="-122"/>
                <a:ea typeface="DengXian" panose="02010600030101010101" charset="-122"/>
                <a:cs typeface="Times New Roman" panose="02020603050405020304" pitchFamily="18" charset="0"/>
              </a:rPr>
              <a:t>word2vec</a:t>
            </a:r>
            <a:r>
              <a:rPr lang="zh-CN" altLang="en-US" sz="2000" kern="100" dirty="0" smtClean="0">
                <a:latin typeface="DengXian" panose="02010600030101010101" charset="-122"/>
                <a:ea typeface="DengXian" panose="02010600030101010101" charset="-122"/>
                <a:cs typeface="Times New Roman" panose="02020603050405020304" pitchFamily="18" charset="0"/>
              </a:rPr>
              <a:t>算法</a:t>
            </a:r>
            <a:endParaRPr lang="zh-CN" altLang="zh-CN" sz="2000" kern="100" dirty="0">
              <a:effectLst/>
              <a:latin typeface="DengXian" panose="02010600030101010101" charset="-122"/>
              <a:ea typeface="DengXian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preview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70" y="1677429"/>
            <a:ext cx="3384656" cy="3961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814376" y="2088453"/>
            <a:ext cx="51410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词向量：</a:t>
            </a:r>
            <a:endParaRPr lang="en-US" altLang="zh-CN" dirty="0" smtClean="0"/>
          </a:p>
          <a:p>
            <a:r>
              <a:rPr lang="zh-CN" altLang="en-US" dirty="0"/>
              <a:t>在 </a:t>
            </a:r>
            <a:r>
              <a:rPr lang="en-US" altLang="zh-CN" dirty="0"/>
              <a:t>NLP </a:t>
            </a:r>
            <a:r>
              <a:rPr lang="zh-CN" altLang="en-US" dirty="0"/>
              <a:t>中，把 </a:t>
            </a:r>
            <a:r>
              <a:rPr lang="en-US" altLang="zh-CN" dirty="0"/>
              <a:t>x </a:t>
            </a:r>
            <a:r>
              <a:rPr lang="zh-CN" altLang="en-US" dirty="0"/>
              <a:t>看做一个句子里的一个词语，</a:t>
            </a:r>
            <a:r>
              <a:rPr lang="en-US" altLang="zh-CN" dirty="0"/>
              <a:t>y </a:t>
            </a:r>
            <a:r>
              <a:rPr lang="zh-CN" altLang="en-US" dirty="0"/>
              <a:t>是这个词语的上下文词语，那么这里的 </a:t>
            </a:r>
            <a:r>
              <a:rPr lang="en-US" altLang="zh-CN" dirty="0"/>
              <a:t>f</a:t>
            </a:r>
            <a:r>
              <a:rPr lang="zh-CN" altLang="en-US" dirty="0"/>
              <a:t>，便是 </a:t>
            </a:r>
            <a:r>
              <a:rPr lang="en-US" altLang="zh-CN" dirty="0"/>
              <a:t>NLP </a:t>
            </a:r>
            <a:r>
              <a:rPr lang="zh-CN" altLang="en-US" dirty="0"/>
              <a:t>中经常出现的</a:t>
            </a:r>
            <a:r>
              <a:rPr lang="en-US" altLang="zh-CN" dirty="0"/>
              <a:t>『</a:t>
            </a:r>
            <a:r>
              <a:rPr lang="zh-CN" altLang="en-US" dirty="0"/>
              <a:t>语言模型</a:t>
            </a:r>
            <a:r>
              <a:rPr lang="en-US" altLang="zh-CN" dirty="0"/>
              <a:t>』</a:t>
            </a:r>
            <a:r>
              <a:rPr lang="zh-CN" altLang="en-US" dirty="0"/>
              <a:t>（</a:t>
            </a:r>
            <a:r>
              <a:rPr lang="en-US" altLang="zh-CN" dirty="0"/>
              <a:t>language model</a:t>
            </a:r>
            <a:r>
              <a:rPr lang="zh-CN" altLang="en-US" dirty="0"/>
              <a:t>），这个模型的目的，就是判断 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这个样本，是否符合自然语言的法则，更通俗点说就是：词语</a:t>
            </a:r>
            <a:r>
              <a:rPr lang="en-US" altLang="zh-CN" dirty="0"/>
              <a:t>x</a:t>
            </a:r>
            <a:r>
              <a:rPr lang="zh-CN" altLang="en-US" dirty="0"/>
              <a:t>和词语</a:t>
            </a:r>
            <a:r>
              <a:rPr lang="en-US" altLang="zh-CN" dirty="0"/>
              <a:t>y</a:t>
            </a:r>
            <a:r>
              <a:rPr lang="zh-CN" altLang="en-US" dirty="0"/>
              <a:t>放在一起，是不是人话。</a:t>
            </a:r>
          </a:p>
          <a:p>
            <a:r>
              <a:rPr lang="en-US" altLang="zh-CN" dirty="0"/>
              <a:t>Word2vec </a:t>
            </a:r>
            <a:r>
              <a:rPr lang="zh-CN" altLang="en-US" dirty="0"/>
              <a:t>正是来源于这个思想，但它的最终目的，不是要把 </a:t>
            </a:r>
            <a:r>
              <a:rPr lang="en-US" altLang="zh-CN" dirty="0"/>
              <a:t>f </a:t>
            </a:r>
            <a:r>
              <a:rPr lang="zh-CN" altLang="en-US" dirty="0"/>
              <a:t>训练得多么完美，而是只关心模型训练完后的副产物</a:t>
            </a:r>
            <a:r>
              <a:rPr lang="en-US" altLang="zh-CN" dirty="0"/>
              <a:t>——</a:t>
            </a:r>
            <a:r>
              <a:rPr lang="zh-CN" altLang="en-US" dirty="0"/>
              <a:t>模型参数（这里特指神经网络的权重），并将这些参数，作为输入 </a:t>
            </a:r>
            <a:r>
              <a:rPr lang="en-US" altLang="zh-CN" dirty="0"/>
              <a:t>x </a:t>
            </a:r>
            <a:r>
              <a:rPr lang="zh-CN" altLang="en-US" dirty="0"/>
              <a:t>的某种向量化的表示，这个向量便叫做</a:t>
            </a:r>
            <a:r>
              <a:rPr lang="en-US" altLang="zh-CN" dirty="0"/>
              <a:t>——</a:t>
            </a:r>
            <a:r>
              <a:rPr lang="zh-CN" altLang="en-US" dirty="0"/>
              <a:t>词向量。</a:t>
            </a:r>
            <a:br>
              <a:rPr lang="zh-CN" altLang="en-US" dirty="0"/>
            </a:br>
            <a:r>
              <a:rPr lang="en-US" altLang="zh-CN" dirty="0"/>
              <a:t>(</a:t>
            </a:r>
            <a:r>
              <a:rPr lang="zh-CN" altLang="en-US" dirty="0"/>
              <a:t>上面部分内容来自参考文献</a:t>
            </a:r>
            <a:r>
              <a:rPr lang="en-US" altLang="zh-CN" dirty="0"/>
              <a:t>2)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运行代码视频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运行代码演示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</a:t>
            </a:r>
            <a:r>
              <a:rPr lang="zh-CN" altLang="en-US"/>
              <a:t>展示视频</a:t>
            </a:r>
          </a:p>
        </p:txBody>
      </p:sp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ui展示视频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281934" y="2387870"/>
            <a:ext cx="8910066" cy="2087737"/>
            <a:chOff x="3281934" y="2387870"/>
            <a:chExt cx="8910066" cy="2087737"/>
          </a:xfrm>
        </p:grpSpPr>
        <p:sp>
          <p:nvSpPr>
            <p:cNvPr id="4" name="椭圆 3"/>
            <p:cNvSpPr/>
            <p:nvPr/>
          </p:nvSpPr>
          <p:spPr>
            <a:xfrm>
              <a:off x="3281934" y="2387870"/>
              <a:ext cx="2001012" cy="2082260"/>
            </a:xfrm>
            <a:prstGeom prst="ellipse">
              <a:avLst/>
            </a:prstGeom>
            <a:solidFill>
              <a:srgbClr val="30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251960" y="2397633"/>
              <a:ext cx="7940040" cy="2077974"/>
            </a:xfrm>
            <a:prstGeom prst="rect">
              <a:avLst/>
            </a:prstGeom>
            <a:solidFill>
              <a:srgbClr val="30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35280" y="2544697"/>
            <a:ext cx="1783846" cy="1783846"/>
            <a:chOff x="5735754" y="1140916"/>
            <a:chExt cx="720495" cy="720495"/>
          </a:xfrm>
        </p:grpSpPr>
        <p:sp>
          <p:nvSpPr>
            <p:cNvPr id="7" name="椭圆 6"/>
            <p:cNvSpPr/>
            <p:nvPr/>
          </p:nvSpPr>
          <p:spPr>
            <a:xfrm>
              <a:off x="5735754" y="1140916"/>
              <a:ext cx="720495" cy="720495"/>
            </a:xfrm>
            <a:prstGeom prst="ellipse">
              <a:avLst/>
            </a:prstGeom>
            <a:solidFill>
              <a:srgbClr val="4C5E7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42"/>
            <p:cNvSpPr>
              <a:spLocks noEditPoints="1"/>
            </p:cNvSpPr>
            <p:nvPr/>
          </p:nvSpPr>
          <p:spPr bwMode="auto">
            <a:xfrm>
              <a:off x="5894624" y="1311296"/>
              <a:ext cx="402752" cy="394719"/>
            </a:xfrm>
            <a:custGeom>
              <a:avLst/>
              <a:gdLst>
                <a:gd name="T0" fmla="*/ 25 w 596"/>
                <a:gd name="T1" fmla="*/ 345 h 583"/>
                <a:gd name="T2" fmla="*/ 25 w 596"/>
                <a:gd name="T3" fmla="*/ 62 h 583"/>
                <a:gd name="T4" fmla="*/ 61 w 596"/>
                <a:gd name="T5" fmla="*/ 26 h 583"/>
                <a:gd name="T6" fmla="*/ 534 w 596"/>
                <a:gd name="T7" fmla="*/ 26 h 583"/>
                <a:gd name="T8" fmla="*/ 570 w 596"/>
                <a:gd name="T9" fmla="*/ 62 h 583"/>
                <a:gd name="T10" fmla="*/ 570 w 596"/>
                <a:gd name="T11" fmla="*/ 345 h 583"/>
                <a:gd name="T12" fmla="*/ 534 w 596"/>
                <a:gd name="T13" fmla="*/ 381 h 583"/>
                <a:gd name="T14" fmla="*/ 61 w 596"/>
                <a:gd name="T15" fmla="*/ 381 h 583"/>
                <a:gd name="T16" fmla="*/ 25 w 596"/>
                <a:gd name="T17" fmla="*/ 345 h 583"/>
                <a:gd name="T18" fmla="*/ 534 w 596"/>
                <a:gd name="T19" fmla="*/ 406 h 583"/>
                <a:gd name="T20" fmla="*/ 596 w 596"/>
                <a:gd name="T21" fmla="*/ 345 h 583"/>
                <a:gd name="T22" fmla="*/ 596 w 596"/>
                <a:gd name="T23" fmla="*/ 62 h 583"/>
                <a:gd name="T24" fmla="*/ 534 w 596"/>
                <a:gd name="T25" fmla="*/ 0 h 583"/>
                <a:gd name="T26" fmla="*/ 61 w 596"/>
                <a:gd name="T27" fmla="*/ 0 h 583"/>
                <a:gd name="T28" fmla="*/ 0 w 596"/>
                <a:gd name="T29" fmla="*/ 62 h 583"/>
                <a:gd name="T30" fmla="*/ 0 w 596"/>
                <a:gd name="T31" fmla="*/ 345 h 583"/>
                <a:gd name="T32" fmla="*/ 61 w 596"/>
                <a:gd name="T33" fmla="*/ 406 h 583"/>
                <a:gd name="T34" fmla="*/ 245 w 596"/>
                <a:gd name="T35" fmla="*/ 406 h 583"/>
                <a:gd name="T36" fmla="*/ 245 w 596"/>
                <a:gd name="T37" fmla="*/ 462 h 583"/>
                <a:gd name="T38" fmla="*/ 61 w 596"/>
                <a:gd name="T39" fmla="*/ 462 h 583"/>
                <a:gd name="T40" fmla="*/ 0 w 596"/>
                <a:gd name="T41" fmla="*/ 524 h 583"/>
                <a:gd name="T42" fmla="*/ 0 w 596"/>
                <a:gd name="T43" fmla="*/ 570 h 583"/>
                <a:gd name="T44" fmla="*/ 12 w 596"/>
                <a:gd name="T45" fmla="*/ 583 h 583"/>
                <a:gd name="T46" fmla="*/ 583 w 596"/>
                <a:gd name="T47" fmla="*/ 583 h 583"/>
                <a:gd name="T48" fmla="*/ 596 w 596"/>
                <a:gd name="T49" fmla="*/ 570 h 583"/>
                <a:gd name="T50" fmla="*/ 596 w 596"/>
                <a:gd name="T51" fmla="*/ 524 h 583"/>
                <a:gd name="T52" fmla="*/ 534 w 596"/>
                <a:gd name="T53" fmla="*/ 462 h 583"/>
                <a:gd name="T54" fmla="*/ 351 w 596"/>
                <a:gd name="T55" fmla="*/ 462 h 583"/>
                <a:gd name="T56" fmla="*/ 351 w 596"/>
                <a:gd name="T57" fmla="*/ 406 h 583"/>
                <a:gd name="T58" fmla="*/ 534 w 596"/>
                <a:gd name="T59" fmla="*/ 406 h 583"/>
                <a:gd name="T60" fmla="*/ 544 w 596"/>
                <a:gd name="T61" fmla="*/ 345 h 583"/>
                <a:gd name="T62" fmla="*/ 544 w 596"/>
                <a:gd name="T63" fmla="*/ 62 h 583"/>
                <a:gd name="T64" fmla="*/ 534 w 596"/>
                <a:gd name="T65" fmla="*/ 52 h 583"/>
                <a:gd name="T66" fmla="*/ 61 w 596"/>
                <a:gd name="T67" fmla="*/ 52 h 583"/>
                <a:gd name="T68" fmla="*/ 51 w 596"/>
                <a:gd name="T69" fmla="*/ 62 h 583"/>
                <a:gd name="T70" fmla="*/ 51 w 596"/>
                <a:gd name="T71" fmla="*/ 345 h 583"/>
                <a:gd name="T72" fmla="*/ 61 w 596"/>
                <a:gd name="T73" fmla="*/ 355 h 583"/>
                <a:gd name="T74" fmla="*/ 534 w 596"/>
                <a:gd name="T75" fmla="*/ 355 h 583"/>
                <a:gd name="T76" fmla="*/ 544 w 596"/>
                <a:gd name="T77" fmla="*/ 34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6" h="583">
                  <a:moveTo>
                    <a:pt x="25" y="345"/>
                  </a:moveTo>
                  <a:lnTo>
                    <a:pt x="25" y="62"/>
                  </a:lnTo>
                  <a:cubicBezTo>
                    <a:pt x="25" y="42"/>
                    <a:pt x="41" y="26"/>
                    <a:pt x="61" y="26"/>
                  </a:cubicBezTo>
                  <a:lnTo>
                    <a:pt x="534" y="26"/>
                  </a:lnTo>
                  <a:cubicBezTo>
                    <a:pt x="554" y="26"/>
                    <a:pt x="570" y="42"/>
                    <a:pt x="570" y="62"/>
                  </a:cubicBezTo>
                  <a:lnTo>
                    <a:pt x="570" y="345"/>
                  </a:lnTo>
                  <a:cubicBezTo>
                    <a:pt x="570" y="365"/>
                    <a:pt x="554" y="381"/>
                    <a:pt x="534" y="381"/>
                  </a:cubicBezTo>
                  <a:lnTo>
                    <a:pt x="61" y="381"/>
                  </a:lnTo>
                  <a:cubicBezTo>
                    <a:pt x="41" y="381"/>
                    <a:pt x="25" y="365"/>
                    <a:pt x="25" y="345"/>
                  </a:cubicBezTo>
                  <a:close/>
                  <a:moveTo>
                    <a:pt x="534" y="406"/>
                  </a:moveTo>
                  <a:cubicBezTo>
                    <a:pt x="568" y="406"/>
                    <a:pt x="596" y="379"/>
                    <a:pt x="596" y="345"/>
                  </a:cubicBezTo>
                  <a:lnTo>
                    <a:pt x="596" y="62"/>
                  </a:lnTo>
                  <a:cubicBezTo>
                    <a:pt x="596" y="28"/>
                    <a:pt x="568" y="0"/>
                    <a:pt x="534" y="0"/>
                  </a:cubicBezTo>
                  <a:lnTo>
                    <a:pt x="61" y="0"/>
                  </a:lnTo>
                  <a:cubicBezTo>
                    <a:pt x="27" y="0"/>
                    <a:pt x="0" y="28"/>
                    <a:pt x="0" y="62"/>
                  </a:cubicBezTo>
                  <a:lnTo>
                    <a:pt x="0" y="345"/>
                  </a:lnTo>
                  <a:cubicBezTo>
                    <a:pt x="0" y="379"/>
                    <a:pt x="27" y="406"/>
                    <a:pt x="61" y="406"/>
                  </a:cubicBezTo>
                  <a:lnTo>
                    <a:pt x="245" y="406"/>
                  </a:lnTo>
                  <a:lnTo>
                    <a:pt x="245" y="462"/>
                  </a:lnTo>
                  <a:lnTo>
                    <a:pt x="61" y="462"/>
                  </a:lnTo>
                  <a:cubicBezTo>
                    <a:pt x="27" y="462"/>
                    <a:pt x="0" y="490"/>
                    <a:pt x="0" y="524"/>
                  </a:cubicBezTo>
                  <a:lnTo>
                    <a:pt x="0" y="570"/>
                  </a:lnTo>
                  <a:cubicBezTo>
                    <a:pt x="0" y="577"/>
                    <a:pt x="5" y="583"/>
                    <a:pt x="12" y="583"/>
                  </a:cubicBezTo>
                  <a:lnTo>
                    <a:pt x="583" y="583"/>
                  </a:lnTo>
                  <a:cubicBezTo>
                    <a:pt x="590" y="583"/>
                    <a:pt x="596" y="577"/>
                    <a:pt x="596" y="570"/>
                  </a:cubicBezTo>
                  <a:lnTo>
                    <a:pt x="596" y="524"/>
                  </a:lnTo>
                  <a:cubicBezTo>
                    <a:pt x="596" y="490"/>
                    <a:pt x="568" y="462"/>
                    <a:pt x="534" y="462"/>
                  </a:cubicBezTo>
                  <a:lnTo>
                    <a:pt x="351" y="462"/>
                  </a:lnTo>
                  <a:lnTo>
                    <a:pt x="351" y="406"/>
                  </a:lnTo>
                  <a:lnTo>
                    <a:pt x="534" y="406"/>
                  </a:lnTo>
                  <a:close/>
                  <a:moveTo>
                    <a:pt x="544" y="345"/>
                  </a:moveTo>
                  <a:lnTo>
                    <a:pt x="544" y="62"/>
                  </a:lnTo>
                  <a:cubicBezTo>
                    <a:pt x="544" y="56"/>
                    <a:pt x="540" y="52"/>
                    <a:pt x="534" y="52"/>
                  </a:cubicBezTo>
                  <a:lnTo>
                    <a:pt x="61" y="52"/>
                  </a:lnTo>
                  <a:cubicBezTo>
                    <a:pt x="56" y="52"/>
                    <a:pt x="51" y="56"/>
                    <a:pt x="51" y="62"/>
                  </a:cubicBezTo>
                  <a:lnTo>
                    <a:pt x="51" y="345"/>
                  </a:lnTo>
                  <a:cubicBezTo>
                    <a:pt x="51" y="350"/>
                    <a:pt x="56" y="355"/>
                    <a:pt x="61" y="355"/>
                  </a:cubicBezTo>
                  <a:lnTo>
                    <a:pt x="534" y="355"/>
                  </a:lnTo>
                  <a:cubicBezTo>
                    <a:pt x="540" y="355"/>
                    <a:pt x="544" y="350"/>
                    <a:pt x="544" y="3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文本框 9"/>
          <p:cNvSpPr txBox="1"/>
          <p:nvPr/>
        </p:nvSpPr>
        <p:spPr>
          <a:xfrm>
            <a:off x="6313170" y="3070225"/>
            <a:ext cx="561530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项目总结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五边形 25"/>
          <p:cNvSpPr/>
          <p:nvPr/>
        </p:nvSpPr>
        <p:spPr bwMode="auto">
          <a:xfrm>
            <a:off x="2783915" y="1930464"/>
            <a:ext cx="1677380" cy="515317"/>
          </a:xfrm>
          <a:prstGeom prst="homePlate">
            <a:avLst/>
          </a:prstGeom>
          <a:solidFill>
            <a:schemeClr val="accent2"/>
          </a:solidFill>
          <a:ln w="38100" cap="flat" cmpd="sng">
            <a:solidFill>
              <a:srgbClr val="FFFFFF"/>
            </a:solidFill>
            <a:bevel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algn="ctr"/>
            <a:endParaRPr lang="zh-CN" altLang="en-US" sz="1865" b="1" dirty="0">
              <a:solidFill>
                <a:srgbClr val="F8F8F8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2965676" y="2012701"/>
            <a:ext cx="1408616" cy="334792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 sz="2000" b="1">
                <a:solidFill>
                  <a:srgbClr val="F8F8F8"/>
                </a:solidFill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en-US" sz="1600" dirty="0"/>
              <a:t>一</a:t>
            </a:r>
          </a:p>
        </p:txBody>
      </p:sp>
      <p:sp>
        <p:nvSpPr>
          <p:cNvPr id="28" name="五边形 27"/>
          <p:cNvSpPr/>
          <p:nvPr/>
        </p:nvSpPr>
        <p:spPr bwMode="auto">
          <a:xfrm>
            <a:off x="2783914" y="3517434"/>
            <a:ext cx="1677381" cy="515317"/>
          </a:xfrm>
          <a:prstGeom prst="homePlate">
            <a:avLst/>
          </a:prstGeom>
          <a:solidFill>
            <a:schemeClr val="accent3"/>
          </a:solidFill>
          <a:ln w="38100" cap="flat" cmpd="sng">
            <a:solidFill>
              <a:srgbClr val="FFFFFF"/>
            </a:solidFill>
            <a:bevel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algn="ctr"/>
            <a:endParaRPr lang="zh-CN" altLang="en-US" sz="1865" b="1" dirty="0">
              <a:solidFill>
                <a:srgbClr val="F8F8F8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" name="TextBox 22"/>
          <p:cNvSpPr txBox="1">
            <a:spLocks noChangeArrowheads="1"/>
          </p:cNvSpPr>
          <p:nvPr/>
        </p:nvSpPr>
        <p:spPr bwMode="auto">
          <a:xfrm>
            <a:off x="2973238" y="3619036"/>
            <a:ext cx="1401052" cy="334792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 sz="2000" b="1">
                <a:solidFill>
                  <a:srgbClr val="F8F8F8"/>
                </a:solidFill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en-US" sz="1600" dirty="0"/>
              <a:t>二</a:t>
            </a:r>
          </a:p>
        </p:txBody>
      </p:sp>
      <p:sp>
        <p:nvSpPr>
          <p:cNvPr id="30" name="五边形 29"/>
          <p:cNvSpPr/>
          <p:nvPr/>
        </p:nvSpPr>
        <p:spPr bwMode="auto">
          <a:xfrm>
            <a:off x="2783914" y="5180008"/>
            <a:ext cx="1677381" cy="515317"/>
          </a:xfrm>
          <a:prstGeom prst="homePlate">
            <a:avLst/>
          </a:prstGeom>
          <a:solidFill>
            <a:schemeClr val="accent4"/>
          </a:solidFill>
          <a:ln w="38100" cap="flat" cmpd="sng">
            <a:solidFill>
              <a:srgbClr val="FFFFFF"/>
            </a:solidFill>
            <a:bevel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algn="ctr"/>
            <a:endParaRPr lang="zh-CN" altLang="en-US" sz="1865" b="1" dirty="0">
              <a:solidFill>
                <a:srgbClr val="F8F8F8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1" name="TextBox 22"/>
          <p:cNvSpPr txBox="1">
            <a:spLocks noChangeArrowheads="1"/>
          </p:cNvSpPr>
          <p:nvPr/>
        </p:nvSpPr>
        <p:spPr bwMode="auto">
          <a:xfrm>
            <a:off x="2973238" y="5263349"/>
            <a:ext cx="1401052" cy="334792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 sz="2000" b="1">
                <a:solidFill>
                  <a:srgbClr val="F8F8F8"/>
                </a:solidFill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en-US" sz="1600" dirty="0"/>
              <a:t>三</a:t>
            </a:r>
          </a:p>
        </p:txBody>
      </p:sp>
      <p:sp>
        <p:nvSpPr>
          <p:cNvPr id="32" name="任意多边形 31"/>
          <p:cNvSpPr/>
          <p:nvPr/>
        </p:nvSpPr>
        <p:spPr bwMode="auto">
          <a:xfrm>
            <a:off x="1621071" y="2172282"/>
            <a:ext cx="1140927" cy="1606332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82824" tIns="41411" rIns="82824" bIns="41411"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465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 flipV="1">
            <a:off x="1621074" y="3801216"/>
            <a:ext cx="1140927" cy="1636451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82824" tIns="41411" rIns="82824" bIns="41411"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465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 bwMode="auto">
          <a:xfrm>
            <a:off x="1621071" y="3801211"/>
            <a:ext cx="1140927" cy="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椭圆 34"/>
          <p:cNvSpPr>
            <a:spLocks noChangeArrowheads="1"/>
          </p:cNvSpPr>
          <p:nvPr/>
        </p:nvSpPr>
        <p:spPr bwMode="auto">
          <a:xfrm>
            <a:off x="911425" y="3173076"/>
            <a:ext cx="1257340" cy="125627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rgbClr val="FFFFFF"/>
            </a:solidFill>
            <a:bevel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algn="ctr"/>
            <a:r>
              <a:rPr lang="zh-CN" altLang="en-US" sz="1865" b="1" dirty="0">
                <a:solidFill>
                  <a:srgbClr val="F8F8F8"/>
                </a:solidFill>
                <a:ea typeface="Microsoft YaHei" panose="020B0503020204020204" pitchFamily="34" charset="-122"/>
              </a:rPr>
              <a:t>所遇</a:t>
            </a:r>
          </a:p>
          <a:p>
            <a:pPr algn="ctr"/>
            <a:r>
              <a:rPr lang="zh-CN" altLang="en-US" sz="1865" b="1" dirty="0">
                <a:solidFill>
                  <a:srgbClr val="F8F8F8"/>
                </a:solidFill>
                <a:ea typeface="Microsoft YaHei" panose="020B0503020204020204" pitchFamily="34" charset="-122"/>
              </a:rPr>
              <a:t>困难</a:t>
            </a:r>
          </a:p>
        </p:txBody>
      </p:sp>
      <p:sp>
        <p:nvSpPr>
          <p:cNvPr id="42" name="圆角矩形 41"/>
          <p:cNvSpPr/>
          <p:nvPr/>
        </p:nvSpPr>
        <p:spPr bwMode="auto">
          <a:xfrm>
            <a:off x="4175787" y="3217391"/>
            <a:ext cx="4065536" cy="1167651"/>
          </a:xfrm>
          <a:prstGeom prst="roundRect">
            <a:avLst>
              <a:gd name="adj" fmla="val 9992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bg1">
                <a:lumMod val="50000"/>
              </a:schemeClr>
            </a:solidFill>
            <a:bevel/>
          </a:ln>
        </p:spPr>
        <p:txBody>
          <a:bodyPr lIns="82824" tIns="41411" rIns="82824" bIns="41411" anchor="ctr"/>
          <a:lstStyle/>
          <a:p>
            <a:pPr lvl="2"/>
            <a:endParaRPr lang="zh-CN" altLang="en-US" sz="1335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4175787" y="4853637"/>
            <a:ext cx="4065536" cy="1167651"/>
          </a:xfrm>
          <a:prstGeom prst="roundRect">
            <a:avLst>
              <a:gd name="adj" fmla="val 9992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bg1">
                <a:lumMod val="50000"/>
              </a:schemeClr>
            </a:solidFill>
            <a:bevel/>
          </a:ln>
        </p:spPr>
        <p:txBody>
          <a:bodyPr lIns="82824" tIns="41411" rIns="82824" bIns="41411" anchor="ctr"/>
          <a:lstStyle/>
          <a:p>
            <a:pPr lvl="2"/>
            <a:endParaRPr lang="zh-CN" altLang="en-US" sz="1335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4175760" y="1402715"/>
            <a:ext cx="4938395" cy="1475740"/>
          </a:xfrm>
          <a:prstGeom prst="roundRect">
            <a:avLst>
              <a:gd name="adj" fmla="val 9992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bg1">
                <a:lumMod val="50000"/>
              </a:schemeClr>
            </a:solidFill>
            <a:bevel/>
          </a:ln>
        </p:spPr>
        <p:txBody>
          <a:bodyPr lIns="82824" tIns="41411" rIns="82824" bIns="41411" anchor="ctr"/>
          <a:lstStyle/>
          <a:p>
            <a:pPr lvl="2"/>
            <a:endParaRPr lang="zh-CN" altLang="en-US" sz="1335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5" name="TextBox 32"/>
          <p:cNvSpPr txBox="1">
            <a:spLocks noChangeArrowheads="1"/>
          </p:cNvSpPr>
          <p:nvPr/>
        </p:nvSpPr>
        <p:spPr bwMode="auto">
          <a:xfrm>
            <a:off x="4431330" y="5146376"/>
            <a:ext cx="3543985" cy="628163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>
                <a:solidFill>
                  <a:srgbClr val="FFFFFF"/>
                </a:solidFill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安装太慢，找了国内的镜像源地址，如清华，豆瓣，阿里，我选了清华地址。</a:t>
            </a:r>
          </a:p>
        </p:txBody>
      </p:sp>
      <p:sp>
        <p:nvSpPr>
          <p:cNvPr id="46" name="TextBox 32"/>
          <p:cNvSpPr txBox="1">
            <a:spLocks noChangeArrowheads="1"/>
          </p:cNvSpPr>
          <p:nvPr/>
        </p:nvSpPr>
        <p:spPr bwMode="auto">
          <a:xfrm>
            <a:off x="4415833" y="3422873"/>
            <a:ext cx="3543985" cy="628163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>
                <a:solidFill>
                  <a:srgbClr val="FFFFFF"/>
                </a:solidFill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Word2vec用pip安装失败，后来百度，在anaconda环境下用conda install word2vec安装成功</a:t>
            </a:r>
          </a:p>
        </p:txBody>
      </p:sp>
      <p:sp>
        <p:nvSpPr>
          <p:cNvPr id="47" name="TextBox 32"/>
          <p:cNvSpPr txBox="1">
            <a:spLocks noChangeArrowheads="1"/>
          </p:cNvSpPr>
          <p:nvPr/>
        </p:nvSpPr>
        <p:spPr bwMode="auto">
          <a:xfrm>
            <a:off x="4420870" y="1858010"/>
            <a:ext cx="4693285" cy="628015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>
                <a:solidFill>
                  <a:srgbClr val="FFFFFF"/>
                </a:solidFill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TensorFlow起初用的是比较新版2.3.0的，因为是直接pip安装，后来运行代码错误，需要降版本，而后由于各种错误，导致放弃2.x的，装了1.x的，经过多次测试，发现TensorFlow1.14.0版本会比较好，也成功运行了代码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96773" y="414750"/>
            <a:ext cx="155042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dirty="0" smtClean="0">
                <a:solidFill>
                  <a:srgbClr val="3048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项目总结</a:t>
            </a:r>
            <a:endParaRPr lang="zh-CN" altLang="en-US" sz="2665" dirty="0">
              <a:solidFill>
                <a:srgbClr val="3048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等腰三角形 2"/>
          <p:cNvSpPr/>
          <p:nvPr/>
        </p:nvSpPr>
        <p:spPr bwMode="auto">
          <a:xfrm rot="17136073">
            <a:off x="8720455" y="2159000"/>
            <a:ext cx="2729865" cy="3872230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anchor="ctr"/>
          <a:lstStyle/>
          <a:p>
            <a:pPr algn="ctr"/>
            <a:endParaRPr lang="zh-CN" altLang="en-US" sz="1465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 rot="1200000">
            <a:off x="8963025" y="3705225"/>
            <a:ext cx="2886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运行环境问题：在安装所需要的库时，如TensorFlow安装失败，word2vec安装失败，库安装太慢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 animBg="1"/>
      <p:bldP spid="35" grpId="0" animBg="1"/>
      <p:bldP spid="42" grpId="0" animBg="1"/>
      <p:bldP spid="43" grpId="0" animBg="1"/>
      <p:bldP spid="44" grpId="0" bldLvl="0" animBg="1"/>
      <p:bldP spid="45" grpId="0"/>
      <p:bldP spid="46" grpId="0"/>
      <p:bldP spid="47" grpId="0"/>
      <p:bldP spid="24" grpId="0"/>
      <p:bldP spid="1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59200" y="3348646"/>
            <a:ext cx="4673325" cy="861760"/>
          </a:xfrm>
          <a:prstGeom prst="rect">
            <a:avLst/>
          </a:prstGeom>
        </p:spPr>
        <p:txBody>
          <a:bodyPr wrap="square" lIns="91428" tIns="45713" rIns="91428" bIns="45713">
            <a:spAutoFit/>
          </a:bodyPr>
          <a:lstStyle/>
          <a:p>
            <a:pPr algn="ctr"/>
            <a:r>
              <a:rPr lang="zh-CN" altLang="en-US" sz="5000" dirty="0" smtClean="0">
                <a:solidFill>
                  <a:srgbClr val="4B607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感谢聆听</a:t>
            </a:r>
            <a:endParaRPr lang="zh-CN" altLang="en-US" sz="5000" dirty="0">
              <a:solidFill>
                <a:srgbClr val="4B607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665495" y="4500880"/>
            <a:ext cx="4861010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364480" y="1371600"/>
            <a:ext cx="1513840" cy="1513840"/>
            <a:chOff x="5364480" y="1371600"/>
            <a:chExt cx="1513840" cy="1513840"/>
          </a:xfrm>
        </p:grpSpPr>
        <p:sp>
          <p:nvSpPr>
            <p:cNvPr id="4" name="椭圆 3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9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9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281934" y="2387870"/>
            <a:ext cx="8910066" cy="2087737"/>
            <a:chOff x="3281934" y="2387870"/>
            <a:chExt cx="8910066" cy="2087737"/>
          </a:xfrm>
        </p:grpSpPr>
        <p:sp>
          <p:nvSpPr>
            <p:cNvPr id="4" name="椭圆 3"/>
            <p:cNvSpPr/>
            <p:nvPr/>
          </p:nvSpPr>
          <p:spPr>
            <a:xfrm>
              <a:off x="3281934" y="2387870"/>
              <a:ext cx="2001012" cy="2082260"/>
            </a:xfrm>
            <a:prstGeom prst="ellipse">
              <a:avLst/>
            </a:prstGeom>
            <a:solidFill>
              <a:srgbClr val="30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251960" y="2397633"/>
              <a:ext cx="7940040" cy="2077974"/>
            </a:xfrm>
            <a:prstGeom prst="rect">
              <a:avLst/>
            </a:prstGeom>
            <a:solidFill>
              <a:srgbClr val="30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35280" y="2544697"/>
            <a:ext cx="1783846" cy="1783846"/>
            <a:chOff x="5735754" y="1140916"/>
            <a:chExt cx="720495" cy="720495"/>
          </a:xfrm>
        </p:grpSpPr>
        <p:sp>
          <p:nvSpPr>
            <p:cNvPr id="7" name="椭圆 6"/>
            <p:cNvSpPr/>
            <p:nvPr/>
          </p:nvSpPr>
          <p:spPr>
            <a:xfrm>
              <a:off x="5735754" y="1140916"/>
              <a:ext cx="720495" cy="720495"/>
            </a:xfrm>
            <a:prstGeom prst="ellipse">
              <a:avLst/>
            </a:prstGeom>
            <a:solidFill>
              <a:srgbClr val="4C5E7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42"/>
            <p:cNvSpPr>
              <a:spLocks noEditPoints="1"/>
            </p:cNvSpPr>
            <p:nvPr/>
          </p:nvSpPr>
          <p:spPr bwMode="auto">
            <a:xfrm>
              <a:off x="5894624" y="1311296"/>
              <a:ext cx="402752" cy="394719"/>
            </a:xfrm>
            <a:custGeom>
              <a:avLst/>
              <a:gdLst>
                <a:gd name="T0" fmla="*/ 25 w 596"/>
                <a:gd name="T1" fmla="*/ 345 h 583"/>
                <a:gd name="T2" fmla="*/ 25 w 596"/>
                <a:gd name="T3" fmla="*/ 62 h 583"/>
                <a:gd name="T4" fmla="*/ 61 w 596"/>
                <a:gd name="T5" fmla="*/ 26 h 583"/>
                <a:gd name="T6" fmla="*/ 534 w 596"/>
                <a:gd name="T7" fmla="*/ 26 h 583"/>
                <a:gd name="T8" fmla="*/ 570 w 596"/>
                <a:gd name="T9" fmla="*/ 62 h 583"/>
                <a:gd name="T10" fmla="*/ 570 w 596"/>
                <a:gd name="T11" fmla="*/ 345 h 583"/>
                <a:gd name="T12" fmla="*/ 534 w 596"/>
                <a:gd name="T13" fmla="*/ 381 h 583"/>
                <a:gd name="T14" fmla="*/ 61 w 596"/>
                <a:gd name="T15" fmla="*/ 381 h 583"/>
                <a:gd name="T16" fmla="*/ 25 w 596"/>
                <a:gd name="T17" fmla="*/ 345 h 583"/>
                <a:gd name="T18" fmla="*/ 534 w 596"/>
                <a:gd name="T19" fmla="*/ 406 h 583"/>
                <a:gd name="T20" fmla="*/ 596 w 596"/>
                <a:gd name="T21" fmla="*/ 345 h 583"/>
                <a:gd name="T22" fmla="*/ 596 w 596"/>
                <a:gd name="T23" fmla="*/ 62 h 583"/>
                <a:gd name="T24" fmla="*/ 534 w 596"/>
                <a:gd name="T25" fmla="*/ 0 h 583"/>
                <a:gd name="T26" fmla="*/ 61 w 596"/>
                <a:gd name="T27" fmla="*/ 0 h 583"/>
                <a:gd name="T28" fmla="*/ 0 w 596"/>
                <a:gd name="T29" fmla="*/ 62 h 583"/>
                <a:gd name="T30" fmla="*/ 0 w 596"/>
                <a:gd name="T31" fmla="*/ 345 h 583"/>
                <a:gd name="T32" fmla="*/ 61 w 596"/>
                <a:gd name="T33" fmla="*/ 406 h 583"/>
                <a:gd name="T34" fmla="*/ 245 w 596"/>
                <a:gd name="T35" fmla="*/ 406 h 583"/>
                <a:gd name="T36" fmla="*/ 245 w 596"/>
                <a:gd name="T37" fmla="*/ 462 h 583"/>
                <a:gd name="T38" fmla="*/ 61 w 596"/>
                <a:gd name="T39" fmla="*/ 462 h 583"/>
                <a:gd name="T40" fmla="*/ 0 w 596"/>
                <a:gd name="T41" fmla="*/ 524 h 583"/>
                <a:gd name="T42" fmla="*/ 0 w 596"/>
                <a:gd name="T43" fmla="*/ 570 h 583"/>
                <a:gd name="T44" fmla="*/ 12 w 596"/>
                <a:gd name="T45" fmla="*/ 583 h 583"/>
                <a:gd name="T46" fmla="*/ 583 w 596"/>
                <a:gd name="T47" fmla="*/ 583 h 583"/>
                <a:gd name="T48" fmla="*/ 596 w 596"/>
                <a:gd name="T49" fmla="*/ 570 h 583"/>
                <a:gd name="T50" fmla="*/ 596 w 596"/>
                <a:gd name="T51" fmla="*/ 524 h 583"/>
                <a:gd name="T52" fmla="*/ 534 w 596"/>
                <a:gd name="T53" fmla="*/ 462 h 583"/>
                <a:gd name="T54" fmla="*/ 351 w 596"/>
                <a:gd name="T55" fmla="*/ 462 h 583"/>
                <a:gd name="T56" fmla="*/ 351 w 596"/>
                <a:gd name="T57" fmla="*/ 406 h 583"/>
                <a:gd name="T58" fmla="*/ 534 w 596"/>
                <a:gd name="T59" fmla="*/ 406 h 583"/>
                <a:gd name="T60" fmla="*/ 544 w 596"/>
                <a:gd name="T61" fmla="*/ 345 h 583"/>
                <a:gd name="T62" fmla="*/ 544 w 596"/>
                <a:gd name="T63" fmla="*/ 62 h 583"/>
                <a:gd name="T64" fmla="*/ 534 w 596"/>
                <a:gd name="T65" fmla="*/ 52 h 583"/>
                <a:gd name="T66" fmla="*/ 61 w 596"/>
                <a:gd name="T67" fmla="*/ 52 h 583"/>
                <a:gd name="T68" fmla="*/ 51 w 596"/>
                <a:gd name="T69" fmla="*/ 62 h 583"/>
                <a:gd name="T70" fmla="*/ 51 w 596"/>
                <a:gd name="T71" fmla="*/ 345 h 583"/>
                <a:gd name="T72" fmla="*/ 61 w 596"/>
                <a:gd name="T73" fmla="*/ 355 h 583"/>
                <a:gd name="T74" fmla="*/ 534 w 596"/>
                <a:gd name="T75" fmla="*/ 355 h 583"/>
                <a:gd name="T76" fmla="*/ 544 w 596"/>
                <a:gd name="T77" fmla="*/ 34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6" h="583">
                  <a:moveTo>
                    <a:pt x="25" y="345"/>
                  </a:moveTo>
                  <a:lnTo>
                    <a:pt x="25" y="62"/>
                  </a:lnTo>
                  <a:cubicBezTo>
                    <a:pt x="25" y="42"/>
                    <a:pt x="41" y="26"/>
                    <a:pt x="61" y="26"/>
                  </a:cubicBezTo>
                  <a:lnTo>
                    <a:pt x="534" y="26"/>
                  </a:lnTo>
                  <a:cubicBezTo>
                    <a:pt x="554" y="26"/>
                    <a:pt x="570" y="42"/>
                    <a:pt x="570" y="62"/>
                  </a:cubicBezTo>
                  <a:lnTo>
                    <a:pt x="570" y="345"/>
                  </a:lnTo>
                  <a:cubicBezTo>
                    <a:pt x="570" y="365"/>
                    <a:pt x="554" y="381"/>
                    <a:pt x="534" y="381"/>
                  </a:cubicBezTo>
                  <a:lnTo>
                    <a:pt x="61" y="381"/>
                  </a:lnTo>
                  <a:cubicBezTo>
                    <a:pt x="41" y="381"/>
                    <a:pt x="25" y="365"/>
                    <a:pt x="25" y="345"/>
                  </a:cubicBezTo>
                  <a:close/>
                  <a:moveTo>
                    <a:pt x="534" y="406"/>
                  </a:moveTo>
                  <a:cubicBezTo>
                    <a:pt x="568" y="406"/>
                    <a:pt x="596" y="379"/>
                    <a:pt x="596" y="345"/>
                  </a:cubicBezTo>
                  <a:lnTo>
                    <a:pt x="596" y="62"/>
                  </a:lnTo>
                  <a:cubicBezTo>
                    <a:pt x="596" y="28"/>
                    <a:pt x="568" y="0"/>
                    <a:pt x="534" y="0"/>
                  </a:cubicBezTo>
                  <a:lnTo>
                    <a:pt x="61" y="0"/>
                  </a:lnTo>
                  <a:cubicBezTo>
                    <a:pt x="27" y="0"/>
                    <a:pt x="0" y="28"/>
                    <a:pt x="0" y="62"/>
                  </a:cubicBezTo>
                  <a:lnTo>
                    <a:pt x="0" y="345"/>
                  </a:lnTo>
                  <a:cubicBezTo>
                    <a:pt x="0" y="379"/>
                    <a:pt x="27" y="406"/>
                    <a:pt x="61" y="406"/>
                  </a:cubicBezTo>
                  <a:lnTo>
                    <a:pt x="245" y="406"/>
                  </a:lnTo>
                  <a:lnTo>
                    <a:pt x="245" y="462"/>
                  </a:lnTo>
                  <a:lnTo>
                    <a:pt x="61" y="462"/>
                  </a:lnTo>
                  <a:cubicBezTo>
                    <a:pt x="27" y="462"/>
                    <a:pt x="0" y="490"/>
                    <a:pt x="0" y="524"/>
                  </a:cubicBezTo>
                  <a:lnTo>
                    <a:pt x="0" y="570"/>
                  </a:lnTo>
                  <a:cubicBezTo>
                    <a:pt x="0" y="577"/>
                    <a:pt x="5" y="583"/>
                    <a:pt x="12" y="583"/>
                  </a:cubicBezTo>
                  <a:lnTo>
                    <a:pt x="583" y="583"/>
                  </a:lnTo>
                  <a:cubicBezTo>
                    <a:pt x="590" y="583"/>
                    <a:pt x="596" y="577"/>
                    <a:pt x="596" y="570"/>
                  </a:cubicBezTo>
                  <a:lnTo>
                    <a:pt x="596" y="524"/>
                  </a:lnTo>
                  <a:cubicBezTo>
                    <a:pt x="596" y="490"/>
                    <a:pt x="568" y="462"/>
                    <a:pt x="534" y="462"/>
                  </a:cubicBezTo>
                  <a:lnTo>
                    <a:pt x="351" y="462"/>
                  </a:lnTo>
                  <a:lnTo>
                    <a:pt x="351" y="406"/>
                  </a:lnTo>
                  <a:lnTo>
                    <a:pt x="534" y="406"/>
                  </a:lnTo>
                  <a:close/>
                  <a:moveTo>
                    <a:pt x="544" y="345"/>
                  </a:moveTo>
                  <a:lnTo>
                    <a:pt x="544" y="62"/>
                  </a:lnTo>
                  <a:cubicBezTo>
                    <a:pt x="544" y="56"/>
                    <a:pt x="540" y="52"/>
                    <a:pt x="534" y="52"/>
                  </a:cubicBezTo>
                  <a:lnTo>
                    <a:pt x="61" y="52"/>
                  </a:lnTo>
                  <a:cubicBezTo>
                    <a:pt x="56" y="52"/>
                    <a:pt x="51" y="56"/>
                    <a:pt x="51" y="62"/>
                  </a:cubicBezTo>
                  <a:lnTo>
                    <a:pt x="51" y="345"/>
                  </a:lnTo>
                  <a:cubicBezTo>
                    <a:pt x="51" y="350"/>
                    <a:pt x="56" y="355"/>
                    <a:pt x="61" y="355"/>
                  </a:cubicBezTo>
                  <a:lnTo>
                    <a:pt x="534" y="355"/>
                  </a:lnTo>
                  <a:cubicBezTo>
                    <a:pt x="540" y="355"/>
                    <a:pt x="544" y="350"/>
                    <a:pt x="544" y="3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文本框 9"/>
          <p:cNvSpPr txBox="1"/>
          <p:nvPr/>
        </p:nvSpPr>
        <p:spPr>
          <a:xfrm>
            <a:off x="6313052" y="3070357"/>
            <a:ext cx="27058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3600" dirty="0" smtClean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项目的背景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20788" y="347366"/>
            <a:ext cx="155042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dirty="0" smtClean="0">
                <a:solidFill>
                  <a:srgbClr val="3048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</a:t>
            </a:r>
            <a:endParaRPr lang="zh-CN" altLang="en-US" sz="2665" dirty="0">
              <a:solidFill>
                <a:srgbClr val="3048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箭头3"/>
          <p:cNvSpPr/>
          <p:nvPr/>
        </p:nvSpPr>
        <p:spPr bwMode="gray">
          <a:xfrm flipV="1">
            <a:off x="1855363" y="3852890"/>
            <a:ext cx="1093019" cy="152070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24" tIns="41411" rIns="82824" bIns="4141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20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箭头2"/>
          <p:cNvSpPr/>
          <p:nvPr/>
        </p:nvSpPr>
        <p:spPr bwMode="gray">
          <a:xfrm rot="16200000">
            <a:off x="1819910" y="3543300"/>
            <a:ext cx="325120" cy="652145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24" tIns="41411" rIns="82824" bIns="4141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20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箭头1"/>
          <p:cNvSpPr/>
          <p:nvPr/>
        </p:nvSpPr>
        <p:spPr bwMode="gray">
          <a:xfrm>
            <a:off x="1848335" y="2191679"/>
            <a:ext cx="1093019" cy="176158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24" tIns="41411" rIns="82824" bIns="4141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20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1"/>
          <p:cNvSpPr>
            <a:spLocks noChangeArrowheads="1"/>
          </p:cNvSpPr>
          <p:nvPr/>
        </p:nvSpPr>
        <p:spPr bwMode="gray">
          <a:xfrm>
            <a:off x="4509135" y="1416685"/>
            <a:ext cx="6664325" cy="242506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垃圾分类是对垃圾回收处置传统方式的改革，是目前最有效的科学管理方式之一。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目的是为了利用现有的生产水平，将丢弃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物按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品类处理，将有效物质和能量利用起来，将无用垃圾填埋起来。这样既提高垃圾资源利用水平，又可减少垃圾处置量。它是实现垃圾减量化和资源化的重要途径和手段。</a:t>
            </a:r>
          </a:p>
        </p:txBody>
      </p:sp>
      <p:sp>
        <p:nvSpPr>
          <p:cNvPr id="31" name="标题1"/>
          <p:cNvSpPr>
            <a:spLocks noChangeArrowheads="1"/>
          </p:cNvSpPr>
          <p:nvPr/>
        </p:nvSpPr>
        <p:spPr bwMode="gray">
          <a:xfrm>
            <a:off x="3074647" y="1796820"/>
            <a:ext cx="1242605" cy="1202113"/>
          </a:xfrm>
          <a:prstGeom prst="roundRect">
            <a:avLst>
              <a:gd name="adj" fmla="val 11921"/>
            </a:avLst>
          </a:prstGeom>
          <a:solidFill>
            <a:schemeClr val="accent2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6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</a:p>
        </p:txBody>
      </p:sp>
      <p:sp>
        <p:nvSpPr>
          <p:cNvPr id="34" name="文本3"/>
          <p:cNvSpPr>
            <a:spLocks noChangeArrowheads="1"/>
          </p:cNvSpPr>
          <p:nvPr/>
        </p:nvSpPr>
        <p:spPr bwMode="ltGray">
          <a:xfrm>
            <a:off x="4509135" y="4697095"/>
            <a:ext cx="6664325" cy="137795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标题3"/>
          <p:cNvSpPr>
            <a:spLocks noChangeArrowheads="1"/>
          </p:cNvSpPr>
          <p:nvPr/>
        </p:nvSpPr>
        <p:spPr bwMode="gray">
          <a:xfrm>
            <a:off x="3074647" y="4697390"/>
            <a:ext cx="1242605" cy="1181401"/>
          </a:xfrm>
          <a:prstGeom prst="roundRect">
            <a:avLst>
              <a:gd name="adj" fmla="val 11921"/>
            </a:avLst>
          </a:prstGeom>
          <a:solidFill>
            <a:schemeClr val="accent4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6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</a:p>
        </p:txBody>
      </p:sp>
      <p:sp>
        <p:nvSpPr>
          <p:cNvPr id="36" name="Oval 19"/>
          <p:cNvSpPr>
            <a:spLocks noChangeArrowheads="1"/>
          </p:cNvSpPr>
          <p:nvPr/>
        </p:nvSpPr>
        <p:spPr bwMode="auto">
          <a:xfrm>
            <a:off x="1295467" y="3256318"/>
            <a:ext cx="1190548" cy="1192036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  <a:rou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715510" y="4966970"/>
            <a:ext cx="627253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该项目是一种快速搭建基于深度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学习的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垃圾分类模型，使用深度学习方法搭建算法框架，将垃圾进行智能分类！</a:t>
            </a:r>
            <a:endParaRPr kumimoji="0" lang="zh-CN" altLang="en-US" sz="16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6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bldLvl="0" animBg="1"/>
      <p:bldP spid="29" grpId="0" animBg="1"/>
      <p:bldP spid="30" grpId="0" bldLvl="0" animBg="1"/>
      <p:bldP spid="31" grpId="0" animBg="1"/>
      <p:bldP spid="34" grpId="0" bldLvl="0" animBg="1"/>
      <p:bldP spid="35" grpId="0" animBg="1"/>
      <p:bldP spid="3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78380" y="854710"/>
            <a:ext cx="7954010" cy="722630"/>
            <a:chOff x="-927759" y="4600923"/>
            <a:chExt cx="7629523" cy="937894"/>
          </a:xfrm>
        </p:grpSpPr>
        <p:sp>
          <p:nvSpPr>
            <p:cNvPr id="9" name="矩形 8"/>
            <p:cNvSpPr/>
            <p:nvPr/>
          </p:nvSpPr>
          <p:spPr>
            <a:xfrm flipV="1">
              <a:off x="-927759" y="4600923"/>
              <a:ext cx="7629523" cy="937894"/>
            </a:xfrm>
            <a:prstGeom prst="rect">
              <a:avLst/>
            </a:prstGeom>
            <a:solidFill>
              <a:srgbClr val="E8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16"/>
            <p:cNvSpPr txBox="1"/>
            <p:nvPr/>
          </p:nvSpPr>
          <p:spPr>
            <a:xfrm>
              <a:off x="-348852" y="4828722"/>
              <a:ext cx="6309034" cy="43699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代码主要包括：模型的下载，主要用于对图片的处理，还有训练模型</a:t>
              </a:r>
              <a:r>
                <a:rPr lang="zh-CN" altLang="en-US" sz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zh-CN" altLang="en-US" sz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评估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</a:t>
              </a:r>
              <a:r>
                <a:rPr lang="zh-CN" altLang="en-US" sz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预测模型</a:t>
              </a:r>
              <a:endPara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4" name="图片 23" descr="53403bdf8afb52a10bd5e950bff08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1" y="1752643"/>
            <a:ext cx="6241532" cy="47197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61560" y="456142"/>
            <a:ext cx="246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000" kern="100" dirty="0">
                <a:effectLst/>
                <a:latin typeface="DengXian" panose="02010600030101010101" charset="-122"/>
                <a:ea typeface="DengXian" panose="02010600030101010101" charset="-122"/>
                <a:cs typeface="Times New Roman" panose="02020603050405020304" pitchFamily="18" charset="0"/>
              </a:rPr>
              <a:t>项目代码结构树形图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281934" y="2387870"/>
            <a:ext cx="8910066" cy="2087737"/>
            <a:chOff x="3281934" y="2387870"/>
            <a:chExt cx="8910066" cy="2087737"/>
          </a:xfrm>
        </p:grpSpPr>
        <p:sp>
          <p:nvSpPr>
            <p:cNvPr id="4" name="椭圆 3"/>
            <p:cNvSpPr/>
            <p:nvPr/>
          </p:nvSpPr>
          <p:spPr>
            <a:xfrm>
              <a:off x="3281934" y="2387870"/>
              <a:ext cx="2001012" cy="2082260"/>
            </a:xfrm>
            <a:prstGeom prst="ellipse">
              <a:avLst/>
            </a:prstGeom>
            <a:solidFill>
              <a:srgbClr val="30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251960" y="2397633"/>
              <a:ext cx="7940040" cy="2077974"/>
            </a:xfrm>
            <a:prstGeom prst="rect">
              <a:avLst/>
            </a:prstGeom>
            <a:solidFill>
              <a:srgbClr val="30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35280" y="2544697"/>
            <a:ext cx="1783846" cy="1783846"/>
            <a:chOff x="5735754" y="1140916"/>
            <a:chExt cx="720495" cy="720495"/>
          </a:xfrm>
        </p:grpSpPr>
        <p:sp>
          <p:nvSpPr>
            <p:cNvPr id="7" name="椭圆 6"/>
            <p:cNvSpPr/>
            <p:nvPr/>
          </p:nvSpPr>
          <p:spPr>
            <a:xfrm>
              <a:off x="5735754" y="1140916"/>
              <a:ext cx="720495" cy="720495"/>
            </a:xfrm>
            <a:prstGeom prst="ellipse">
              <a:avLst/>
            </a:prstGeom>
            <a:solidFill>
              <a:srgbClr val="4C5E7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42"/>
            <p:cNvSpPr>
              <a:spLocks noEditPoints="1"/>
            </p:cNvSpPr>
            <p:nvPr/>
          </p:nvSpPr>
          <p:spPr bwMode="auto">
            <a:xfrm>
              <a:off x="5894624" y="1311296"/>
              <a:ext cx="402752" cy="394719"/>
            </a:xfrm>
            <a:custGeom>
              <a:avLst/>
              <a:gdLst>
                <a:gd name="T0" fmla="*/ 25 w 596"/>
                <a:gd name="T1" fmla="*/ 345 h 583"/>
                <a:gd name="T2" fmla="*/ 25 w 596"/>
                <a:gd name="T3" fmla="*/ 62 h 583"/>
                <a:gd name="T4" fmla="*/ 61 w 596"/>
                <a:gd name="T5" fmla="*/ 26 h 583"/>
                <a:gd name="T6" fmla="*/ 534 w 596"/>
                <a:gd name="T7" fmla="*/ 26 h 583"/>
                <a:gd name="T8" fmla="*/ 570 w 596"/>
                <a:gd name="T9" fmla="*/ 62 h 583"/>
                <a:gd name="T10" fmla="*/ 570 w 596"/>
                <a:gd name="T11" fmla="*/ 345 h 583"/>
                <a:gd name="T12" fmla="*/ 534 w 596"/>
                <a:gd name="T13" fmla="*/ 381 h 583"/>
                <a:gd name="T14" fmla="*/ 61 w 596"/>
                <a:gd name="T15" fmla="*/ 381 h 583"/>
                <a:gd name="T16" fmla="*/ 25 w 596"/>
                <a:gd name="T17" fmla="*/ 345 h 583"/>
                <a:gd name="T18" fmla="*/ 534 w 596"/>
                <a:gd name="T19" fmla="*/ 406 h 583"/>
                <a:gd name="T20" fmla="*/ 596 w 596"/>
                <a:gd name="T21" fmla="*/ 345 h 583"/>
                <a:gd name="T22" fmla="*/ 596 w 596"/>
                <a:gd name="T23" fmla="*/ 62 h 583"/>
                <a:gd name="T24" fmla="*/ 534 w 596"/>
                <a:gd name="T25" fmla="*/ 0 h 583"/>
                <a:gd name="T26" fmla="*/ 61 w 596"/>
                <a:gd name="T27" fmla="*/ 0 h 583"/>
                <a:gd name="T28" fmla="*/ 0 w 596"/>
                <a:gd name="T29" fmla="*/ 62 h 583"/>
                <a:gd name="T30" fmla="*/ 0 w 596"/>
                <a:gd name="T31" fmla="*/ 345 h 583"/>
                <a:gd name="T32" fmla="*/ 61 w 596"/>
                <a:gd name="T33" fmla="*/ 406 h 583"/>
                <a:gd name="T34" fmla="*/ 245 w 596"/>
                <a:gd name="T35" fmla="*/ 406 h 583"/>
                <a:gd name="T36" fmla="*/ 245 w 596"/>
                <a:gd name="T37" fmla="*/ 462 h 583"/>
                <a:gd name="T38" fmla="*/ 61 w 596"/>
                <a:gd name="T39" fmla="*/ 462 h 583"/>
                <a:gd name="T40" fmla="*/ 0 w 596"/>
                <a:gd name="T41" fmla="*/ 524 h 583"/>
                <a:gd name="T42" fmla="*/ 0 w 596"/>
                <a:gd name="T43" fmla="*/ 570 h 583"/>
                <a:gd name="T44" fmla="*/ 12 w 596"/>
                <a:gd name="T45" fmla="*/ 583 h 583"/>
                <a:gd name="T46" fmla="*/ 583 w 596"/>
                <a:gd name="T47" fmla="*/ 583 h 583"/>
                <a:gd name="T48" fmla="*/ 596 w 596"/>
                <a:gd name="T49" fmla="*/ 570 h 583"/>
                <a:gd name="T50" fmla="*/ 596 w 596"/>
                <a:gd name="T51" fmla="*/ 524 h 583"/>
                <a:gd name="T52" fmla="*/ 534 w 596"/>
                <a:gd name="T53" fmla="*/ 462 h 583"/>
                <a:gd name="T54" fmla="*/ 351 w 596"/>
                <a:gd name="T55" fmla="*/ 462 h 583"/>
                <a:gd name="T56" fmla="*/ 351 w 596"/>
                <a:gd name="T57" fmla="*/ 406 h 583"/>
                <a:gd name="T58" fmla="*/ 534 w 596"/>
                <a:gd name="T59" fmla="*/ 406 h 583"/>
                <a:gd name="T60" fmla="*/ 544 w 596"/>
                <a:gd name="T61" fmla="*/ 345 h 583"/>
                <a:gd name="T62" fmla="*/ 544 w 596"/>
                <a:gd name="T63" fmla="*/ 62 h 583"/>
                <a:gd name="T64" fmla="*/ 534 w 596"/>
                <a:gd name="T65" fmla="*/ 52 h 583"/>
                <a:gd name="T66" fmla="*/ 61 w 596"/>
                <a:gd name="T67" fmla="*/ 52 h 583"/>
                <a:gd name="T68" fmla="*/ 51 w 596"/>
                <a:gd name="T69" fmla="*/ 62 h 583"/>
                <a:gd name="T70" fmla="*/ 51 w 596"/>
                <a:gd name="T71" fmla="*/ 345 h 583"/>
                <a:gd name="T72" fmla="*/ 61 w 596"/>
                <a:gd name="T73" fmla="*/ 355 h 583"/>
                <a:gd name="T74" fmla="*/ 534 w 596"/>
                <a:gd name="T75" fmla="*/ 355 h 583"/>
                <a:gd name="T76" fmla="*/ 544 w 596"/>
                <a:gd name="T77" fmla="*/ 34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6" h="583">
                  <a:moveTo>
                    <a:pt x="25" y="345"/>
                  </a:moveTo>
                  <a:lnTo>
                    <a:pt x="25" y="62"/>
                  </a:lnTo>
                  <a:cubicBezTo>
                    <a:pt x="25" y="42"/>
                    <a:pt x="41" y="26"/>
                    <a:pt x="61" y="26"/>
                  </a:cubicBezTo>
                  <a:lnTo>
                    <a:pt x="534" y="26"/>
                  </a:lnTo>
                  <a:cubicBezTo>
                    <a:pt x="554" y="26"/>
                    <a:pt x="570" y="42"/>
                    <a:pt x="570" y="62"/>
                  </a:cubicBezTo>
                  <a:lnTo>
                    <a:pt x="570" y="345"/>
                  </a:lnTo>
                  <a:cubicBezTo>
                    <a:pt x="570" y="365"/>
                    <a:pt x="554" y="381"/>
                    <a:pt x="534" y="381"/>
                  </a:cubicBezTo>
                  <a:lnTo>
                    <a:pt x="61" y="381"/>
                  </a:lnTo>
                  <a:cubicBezTo>
                    <a:pt x="41" y="381"/>
                    <a:pt x="25" y="365"/>
                    <a:pt x="25" y="345"/>
                  </a:cubicBezTo>
                  <a:close/>
                  <a:moveTo>
                    <a:pt x="534" y="406"/>
                  </a:moveTo>
                  <a:cubicBezTo>
                    <a:pt x="568" y="406"/>
                    <a:pt x="596" y="379"/>
                    <a:pt x="596" y="345"/>
                  </a:cubicBezTo>
                  <a:lnTo>
                    <a:pt x="596" y="62"/>
                  </a:lnTo>
                  <a:cubicBezTo>
                    <a:pt x="596" y="28"/>
                    <a:pt x="568" y="0"/>
                    <a:pt x="534" y="0"/>
                  </a:cubicBezTo>
                  <a:lnTo>
                    <a:pt x="61" y="0"/>
                  </a:lnTo>
                  <a:cubicBezTo>
                    <a:pt x="27" y="0"/>
                    <a:pt x="0" y="28"/>
                    <a:pt x="0" y="62"/>
                  </a:cubicBezTo>
                  <a:lnTo>
                    <a:pt x="0" y="345"/>
                  </a:lnTo>
                  <a:cubicBezTo>
                    <a:pt x="0" y="379"/>
                    <a:pt x="27" y="406"/>
                    <a:pt x="61" y="406"/>
                  </a:cubicBezTo>
                  <a:lnTo>
                    <a:pt x="245" y="406"/>
                  </a:lnTo>
                  <a:lnTo>
                    <a:pt x="245" y="462"/>
                  </a:lnTo>
                  <a:lnTo>
                    <a:pt x="61" y="462"/>
                  </a:lnTo>
                  <a:cubicBezTo>
                    <a:pt x="27" y="462"/>
                    <a:pt x="0" y="490"/>
                    <a:pt x="0" y="524"/>
                  </a:cubicBezTo>
                  <a:lnTo>
                    <a:pt x="0" y="570"/>
                  </a:lnTo>
                  <a:cubicBezTo>
                    <a:pt x="0" y="577"/>
                    <a:pt x="5" y="583"/>
                    <a:pt x="12" y="583"/>
                  </a:cubicBezTo>
                  <a:lnTo>
                    <a:pt x="583" y="583"/>
                  </a:lnTo>
                  <a:cubicBezTo>
                    <a:pt x="590" y="583"/>
                    <a:pt x="596" y="577"/>
                    <a:pt x="596" y="570"/>
                  </a:cubicBezTo>
                  <a:lnTo>
                    <a:pt x="596" y="524"/>
                  </a:lnTo>
                  <a:cubicBezTo>
                    <a:pt x="596" y="490"/>
                    <a:pt x="568" y="462"/>
                    <a:pt x="534" y="462"/>
                  </a:cubicBezTo>
                  <a:lnTo>
                    <a:pt x="351" y="462"/>
                  </a:lnTo>
                  <a:lnTo>
                    <a:pt x="351" y="406"/>
                  </a:lnTo>
                  <a:lnTo>
                    <a:pt x="534" y="406"/>
                  </a:lnTo>
                  <a:close/>
                  <a:moveTo>
                    <a:pt x="544" y="345"/>
                  </a:moveTo>
                  <a:lnTo>
                    <a:pt x="544" y="62"/>
                  </a:lnTo>
                  <a:cubicBezTo>
                    <a:pt x="544" y="56"/>
                    <a:pt x="540" y="52"/>
                    <a:pt x="534" y="52"/>
                  </a:cubicBezTo>
                  <a:lnTo>
                    <a:pt x="61" y="52"/>
                  </a:lnTo>
                  <a:cubicBezTo>
                    <a:pt x="56" y="52"/>
                    <a:pt x="51" y="56"/>
                    <a:pt x="51" y="62"/>
                  </a:cubicBezTo>
                  <a:lnTo>
                    <a:pt x="51" y="345"/>
                  </a:lnTo>
                  <a:cubicBezTo>
                    <a:pt x="51" y="350"/>
                    <a:pt x="56" y="355"/>
                    <a:pt x="61" y="355"/>
                  </a:cubicBezTo>
                  <a:lnTo>
                    <a:pt x="534" y="355"/>
                  </a:lnTo>
                  <a:cubicBezTo>
                    <a:pt x="540" y="355"/>
                    <a:pt x="544" y="350"/>
                    <a:pt x="544" y="3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0" tIns="45700" rIns="91400" bIns="4570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文本框 9"/>
          <p:cNvSpPr txBox="1"/>
          <p:nvPr/>
        </p:nvSpPr>
        <p:spPr>
          <a:xfrm>
            <a:off x="6313052" y="3070357"/>
            <a:ext cx="2705853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数据预处理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59560" y="2595871"/>
            <a:ext cx="7243445" cy="4126239"/>
            <a:chOff x="1897863" y="4374181"/>
            <a:chExt cx="6808138" cy="1105189"/>
          </a:xfrm>
        </p:grpSpPr>
        <p:grpSp>
          <p:nvGrpSpPr>
            <p:cNvPr id="6" name="组合 5"/>
            <p:cNvGrpSpPr/>
            <p:nvPr/>
          </p:nvGrpSpPr>
          <p:grpSpPr>
            <a:xfrm>
              <a:off x="1929159" y="4374181"/>
              <a:ext cx="6776842" cy="1105189"/>
              <a:chOff x="1929159" y="4374181"/>
              <a:chExt cx="6776842" cy="1105189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929684" y="4506372"/>
                <a:ext cx="6776317" cy="972998"/>
              </a:xfrm>
              <a:prstGeom prst="rect">
                <a:avLst/>
              </a:prstGeom>
              <a:solidFill>
                <a:srgbClr val="E8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929159" y="4374181"/>
                <a:ext cx="2585677" cy="147527"/>
              </a:xfrm>
              <a:prstGeom prst="roundRect">
                <a:avLst>
                  <a:gd name="adj" fmla="val 9741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" name="文本框 15"/>
            <p:cNvSpPr txBox="1"/>
            <p:nvPr/>
          </p:nvSpPr>
          <p:spPr>
            <a:xfrm>
              <a:off x="1897863" y="4396595"/>
              <a:ext cx="2468879" cy="106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替换所匹配的字符串</a:t>
              </a:r>
            </a:p>
          </p:txBody>
        </p:sp>
      </p:grp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95805" y="3201035"/>
            <a:ext cx="6777355" cy="3432175"/>
          </a:xfrm>
          <a:prstGeom prst="rect">
            <a:avLst/>
          </a:prstGeom>
        </p:spPr>
      </p:pic>
      <p:grpSp>
        <p:nvGrpSpPr>
          <p:cNvPr id="27" name="组合 4"/>
          <p:cNvGrpSpPr/>
          <p:nvPr/>
        </p:nvGrpSpPr>
        <p:grpSpPr>
          <a:xfrm>
            <a:off x="1559560" y="147320"/>
            <a:ext cx="8728075" cy="2386329"/>
            <a:chOff x="1872195" y="4123404"/>
            <a:chExt cx="8349858" cy="1189358"/>
          </a:xfrm>
        </p:grpSpPr>
        <p:grpSp>
          <p:nvGrpSpPr>
            <p:cNvPr id="29" name="组合 5"/>
            <p:cNvGrpSpPr/>
            <p:nvPr/>
          </p:nvGrpSpPr>
          <p:grpSpPr>
            <a:xfrm>
              <a:off x="1872195" y="4123404"/>
              <a:ext cx="8349858" cy="1189358"/>
              <a:chOff x="1872195" y="4123404"/>
              <a:chExt cx="8349858" cy="1189358"/>
            </a:xfrm>
          </p:grpSpPr>
          <p:sp>
            <p:nvSpPr>
              <p:cNvPr id="30" name="矩形 8"/>
              <p:cNvSpPr/>
              <p:nvPr/>
            </p:nvSpPr>
            <p:spPr>
              <a:xfrm>
                <a:off x="1878877" y="4384189"/>
                <a:ext cx="8343176" cy="928573"/>
              </a:xfrm>
              <a:prstGeom prst="rect">
                <a:avLst/>
              </a:prstGeom>
              <a:solidFill>
                <a:srgbClr val="E8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圆角矩形 9"/>
              <p:cNvSpPr/>
              <p:nvPr/>
            </p:nvSpPr>
            <p:spPr>
              <a:xfrm>
                <a:off x="1872195" y="4123404"/>
                <a:ext cx="1524719" cy="220890"/>
              </a:xfrm>
              <a:prstGeom prst="roundRect">
                <a:avLst>
                  <a:gd name="adj" fmla="val 9741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文本框 15"/>
            <p:cNvSpPr txBox="1"/>
            <p:nvPr/>
          </p:nvSpPr>
          <p:spPr>
            <a:xfrm>
              <a:off x="1916993" y="4154499"/>
              <a:ext cx="1479394" cy="19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导入库</a:t>
              </a:r>
            </a:p>
          </p:txBody>
        </p:sp>
      </p:grpSp>
      <p:pic>
        <p:nvPicPr>
          <p:cNvPr id="33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55" y="690880"/>
            <a:ext cx="8199755" cy="176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55750" y="227965"/>
            <a:ext cx="7603490" cy="3060700"/>
            <a:chOff x="1872195" y="4123404"/>
            <a:chExt cx="7992437" cy="1106164"/>
          </a:xfrm>
        </p:grpSpPr>
        <p:grpSp>
          <p:nvGrpSpPr>
            <p:cNvPr id="6" name="组合 5"/>
            <p:cNvGrpSpPr/>
            <p:nvPr/>
          </p:nvGrpSpPr>
          <p:grpSpPr>
            <a:xfrm>
              <a:off x="1872195" y="4123404"/>
              <a:ext cx="7992437" cy="1106164"/>
              <a:chOff x="1872195" y="4123404"/>
              <a:chExt cx="7992437" cy="110616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878870" y="4381815"/>
                <a:ext cx="7985762" cy="847753"/>
              </a:xfrm>
              <a:prstGeom prst="rect">
                <a:avLst/>
              </a:prstGeom>
              <a:solidFill>
                <a:srgbClr val="E8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872195" y="4123404"/>
                <a:ext cx="2642869" cy="220890"/>
              </a:xfrm>
              <a:prstGeom prst="roundRect">
                <a:avLst>
                  <a:gd name="adj" fmla="val 9741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" name="文本框 15"/>
            <p:cNvSpPr txBox="1"/>
            <p:nvPr/>
          </p:nvSpPr>
          <p:spPr>
            <a:xfrm>
              <a:off x="1928988" y="4196737"/>
              <a:ext cx="2468879" cy="14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提取非零的索引值</a:t>
              </a:r>
            </a:p>
          </p:txBody>
        </p:sp>
      </p:grp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20570" y="1102995"/>
            <a:ext cx="6963410" cy="2025015"/>
          </a:xfrm>
          <a:prstGeom prst="rect">
            <a:avLst/>
          </a:prstGeom>
        </p:spPr>
      </p:pic>
      <p:grpSp>
        <p:nvGrpSpPr>
          <p:cNvPr id="8" name="组合 4"/>
          <p:cNvGrpSpPr/>
          <p:nvPr/>
        </p:nvGrpSpPr>
        <p:grpSpPr>
          <a:xfrm>
            <a:off x="1581150" y="3392805"/>
            <a:ext cx="7573645" cy="3354705"/>
            <a:chOff x="1872195" y="4123404"/>
            <a:chExt cx="7961065" cy="1212420"/>
          </a:xfrm>
        </p:grpSpPr>
        <p:grpSp>
          <p:nvGrpSpPr>
            <p:cNvPr id="11" name="组合 5"/>
            <p:cNvGrpSpPr/>
            <p:nvPr/>
          </p:nvGrpSpPr>
          <p:grpSpPr>
            <a:xfrm>
              <a:off x="1872195" y="4123404"/>
              <a:ext cx="7961065" cy="1212420"/>
              <a:chOff x="1872195" y="4123404"/>
              <a:chExt cx="7961065" cy="1212420"/>
            </a:xfrm>
          </p:grpSpPr>
          <p:sp>
            <p:nvSpPr>
              <p:cNvPr id="13" name="矩形 8"/>
              <p:cNvSpPr/>
              <p:nvPr/>
            </p:nvSpPr>
            <p:spPr>
              <a:xfrm>
                <a:off x="1878870" y="4381834"/>
                <a:ext cx="7954390" cy="953990"/>
              </a:xfrm>
              <a:prstGeom prst="rect">
                <a:avLst/>
              </a:prstGeom>
              <a:solidFill>
                <a:srgbClr val="E8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圆角矩形 9"/>
              <p:cNvSpPr/>
              <p:nvPr/>
            </p:nvSpPr>
            <p:spPr>
              <a:xfrm>
                <a:off x="1872195" y="4123404"/>
                <a:ext cx="3080432" cy="221003"/>
              </a:xfrm>
              <a:prstGeom prst="roundRect">
                <a:avLst>
                  <a:gd name="adj" fmla="val 9741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5" name="文本框 15"/>
            <p:cNvSpPr txBox="1"/>
            <p:nvPr/>
          </p:nvSpPr>
          <p:spPr>
            <a:xfrm>
              <a:off x="1928931" y="4196842"/>
              <a:ext cx="3023696" cy="14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将文件转换成列表输出</a:t>
              </a:r>
            </a:p>
          </p:txBody>
        </p:sp>
      </p:grp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905000" y="4334510"/>
            <a:ext cx="7193915" cy="218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55750" y="332105"/>
            <a:ext cx="8826500" cy="6201411"/>
            <a:chOff x="1872195" y="4123404"/>
            <a:chExt cx="7772749" cy="1500465"/>
          </a:xfrm>
        </p:grpSpPr>
        <p:grpSp>
          <p:nvGrpSpPr>
            <p:cNvPr id="6" name="组合 5"/>
            <p:cNvGrpSpPr/>
            <p:nvPr/>
          </p:nvGrpSpPr>
          <p:grpSpPr>
            <a:xfrm>
              <a:off x="1872195" y="4123404"/>
              <a:ext cx="7772749" cy="1500465"/>
              <a:chOff x="1872195" y="4123404"/>
              <a:chExt cx="7772749" cy="150046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878905" y="4384288"/>
                <a:ext cx="7766039" cy="1239581"/>
              </a:xfrm>
              <a:prstGeom prst="rect">
                <a:avLst/>
              </a:prstGeom>
              <a:solidFill>
                <a:srgbClr val="E8E8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872195" y="4123404"/>
                <a:ext cx="2642869" cy="220890"/>
              </a:xfrm>
              <a:prstGeom prst="roundRect">
                <a:avLst>
                  <a:gd name="adj" fmla="val 9741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" name="文本框 15"/>
            <p:cNvSpPr txBox="1"/>
            <p:nvPr/>
          </p:nvSpPr>
          <p:spPr>
            <a:xfrm>
              <a:off x="1928988" y="4196737"/>
              <a:ext cx="2468879" cy="9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加载数据标签和函数</a:t>
              </a:r>
            </a:p>
          </p:txBody>
        </p:sp>
      </p:grp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46350" y="1467485"/>
            <a:ext cx="7099300" cy="500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86"/>
</p:tagLst>
</file>

<file path=ppt/theme/theme1.xml><?xml version="1.0" encoding="utf-8"?>
<a:theme xmlns:a="http://schemas.openxmlformats.org/drawingml/2006/main" name="Office 主题">
  <a:themeElements>
    <a:clrScheme name="我的主题色">
      <a:dk1>
        <a:sysClr val="windowText" lastClr="000000"/>
      </a:dk1>
      <a:lt1>
        <a:sysClr val="window" lastClr="FFFFFF"/>
      </a:lt1>
      <a:dk2>
        <a:srgbClr val="0C0C0C"/>
      </a:dk2>
      <a:lt2>
        <a:srgbClr val="FFFFFF"/>
      </a:lt2>
      <a:accent1>
        <a:srgbClr val="4A5F74"/>
      </a:accent1>
      <a:accent2>
        <a:srgbClr val="304860"/>
      </a:accent2>
      <a:accent3>
        <a:srgbClr val="4A5F74"/>
      </a:accent3>
      <a:accent4>
        <a:srgbClr val="304860"/>
      </a:accent4>
      <a:accent5>
        <a:srgbClr val="4A5F74"/>
      </a:accent5>
      <a:accent6>
        <a:srgbClr val="304860"/>
      </a:accent6>
      <a:hlink>
        <a:srgbClr val="4A5F74"/>
      </a:hlink>
      <a:folHlink>
        <a:srgbClr val="30486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1014</Words>
  <Application>Microsoft Office PowerPoint</Application>
  <PresentationFormat>宽屏</PresentationFormat>
  <Paragraphs>137</Paragraphs>
  <Slides>27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DengXian</vt:lpstr>
      <vt:lpstr>宋体</vt:lpstr>
      <vt:lpstr>宋体</vt:lpstr>
      <vt:lpstr>Microsoft YaHei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运行代码视频</vt:lpstr>
      <vt:lpstr>UI展示视频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Administrator</cp:lastModifiedBy>
  <cp:revision>30</cp:revision>
  <dcterms:created xsi:type="dcterms:W3CDTF">2016-03-31T10:58:00Z</dcterms:created>
  <dcterms:modified xsi:type="dcterms:W3CDTF">2020-11-30T11:50:43Z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